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75" r:id="rId2"/>
    <p:sldId id="479" r:id="rId3"/>
    <p:sldId id="476" r:id="rId4"/>
    <p:sldId id="482" r:id="rId5"/>
    <p:sldId id="473" r:id="rId6"/>
    <p:sldId id="481" r:id="rId7"/>
    <p:sldId id="477" r:id="rId8"/>
    <p:sldId id="435" r:id="rId9"/>
    <p:sldId id="480" r:id="rId10"/>
    <p:sldId id="426" r:id="rId11"/>
  </p:sldIdLst>
  <p:sldSz cx="12190413" cy="6859588"/>
  <p:notesSz cx="7099300" cy="10234613"/>
  <p:custDataLst>
    <p:tags r:id="rId14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8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1680">
          <p15:clr>
            <a:srgbClr val="A4A3A4"/>
          </p15:clr>
        </p15:guide>
        <p15:guide id="4" orient="horz" pos="1072">
          <p15:clr>
            <a:srgbClr val="A4A3A4"/>
          </p15:clr>
        </p15:guide>
        <p15:guide id="5" orient="horz" pos="1200">
          <p15:clr>
            <a:srgbClr val="A4A3A4"/>
          </p15:clr>
        </p15:guide>
        <p15:guide id="6" orient="horz" pos="3633">
          <p15:clr>
            <a:srgbClr val="A4A3A4"/>
          </p15:clr>
        </p15:guide>
        <p15:guide id="7" orient="horz" pos="688">
          <p15:clr>
            <a:srgbClr val="A4A3A4"/>
          </p15:clr>
        </p15:guide>
        <p15:guide id="8" pos="271">
          <p15:clr>
            <a:srgbClr val="A4A3A4"/>
          </p15:clr>
        </p15:guide>
        <p15:guide id="9" pos="7407">
          <p15:clr>
            <a:srgbClr val="A4A3A4"/>
          </p15:clr>
        </p15:guide>
        <p15:guide id="10" pos="6379">
          <p15:clr>
            <a:srgbClr val="A4A3A4"/>
          </p15:clr>
        </p15:guide>
        <p15:guide id="11" pos="6271">
          <p15:clr>
            <a:srgbClr val="A4A3A4"/>
          </p15:clr>
        </p15:guide>
        <p15:guide id="1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333300"/>
    <a:srgbClr val="003300"/>
    <a:srgbClr val="006666"/>
    <a:srgbClr val="FF9900"/>
    <a:srgbClr val="969696"/>
    <a:srgbClr val="99CCFF"/>
    <a:srgbClr val="82B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5307" autoAdjust="0"/>
  </p:normalViewPr>
  <p:slideViewPr>
    <p:cSldViewPr>
      <p:cViewPr varScale="1">
        <p:scale>
          <a:sx n="62" d="100"/>
          <a:sy n="62" d="100"/>
        </p:scale>
        <p:origin x="312" y="56"/>
      </p:cViewPr>
      <p:guideLst>
        <p:guide orient="horz" pos="1118"/>
        <p:guide orient="horz" pos="3929"/>
        <p:guide orient="horz" pos="1680"/>
        <p:guide orient="horz" pos="1072"/>
        <p:guide orient="horz" pos="1200"/>
        <p:guide orient="horz" pos="3633"/>
        <p:guide orient="horz" pos="688"/>
        <p:guide pos="271"/>
        <p:guide pos="7407"/>
        <p:guide pos="6379"/>
        <p:guide pos="627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96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6" cy="512764"/>
          </a:xfrm>
          <a:prstGeom prst="rect">
            <a:avLst/>
          </a:prstGeom>
        </p:spPr>
        <p:txBody>
          <a:bodyPr vert="horz" lIns="86633" tIns="43317" rIns="86633" bIns="43317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9" y="0"/>
            <a:ext cx="3076576" cy="512764"/>
          </a:xfrm>
          <a:prstGeom prst="rect">
            <a:avLst/>
          </a:prstGeom>
        </p:spPr>
        <p:txBody>
          <a:bodyPr vert="horz" lIns="86633" tIns="43317" rIns="86633" bIns="43317" rtlCol="0"/>
          <a:lstStyle>
            <a:lvl1pPr algn="r">
              <a:defRPr sz="1200"/>
            </a:lvl1pPr>
          </a:lstStyle>
          <a:p>
            <a:fld id="{5BC55EE2-0AE9-46C0-8893-9C042599C956}" type="datetimeFigureOut">
              <a:rPr lang="de-DE" smtClean="0"/>
              <a:t>23.01.2022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2"/>
            <a:ext cx="3076576" cy="512764"/>
          </a:xfrm>
          <a:prstGeom prst="rect">
            <a:avLst/>
          </a:prstGeom>
        </p:spPr>
        <p:txBody>
          <a:bodyPr vert="horz" lIns="86633" tIns="43317" rIns="86633" bIns="43317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9" y="9721852"/>
            <a:ext cx="3076576" cy="512764"/>
          </a:xfrm>
          <a:prstGeom prst="rect">
            <a:avLst/>
          </a:prstGeom>
        </p:spPr>
        <p:txBody>
          <a:bodyPr vert="horz" lIns="86633" tIns="43317" rIns="86633" bIns="43317" rtlCol="0" anchor="b"/>
          <a:lstStyle>
            <a:lvl1pPr algn="r">
              <a:defRPr sz="1200"/>
            </a:lvl1pPr>
          </a:lstStyle>
          <a:p>
            <a:fld id="{9A69C89F-9502-46D0-B55A-20AA3E4910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224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89778" tIns="44890" rIns="89778" bIns="4489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7" y="2"/>
            <a:ext cx="3076363" cy="511731"/>
          </a:xfrm>
          <a:prstGeom prst="rect">
            <a:avLst/>
          </a:prstGeom>
        </p:spPr>
        <p:txBody>
          <a:bodyPr vert="horz" lIns="89778" tIns="44890" rIns="89778" bIns="44890" rtlCol="0"/>
          <a:lstStyle>
            <a:lvl1pPr algn="r">
              <a:defRPr sz="1200"/>
            </a:lvl1pPr>
          </a:lstStyle>
          <a:p>
            <a:fld id="{973D0EBA-3F1C-4449-B165-C78EAA64268F}" type="datetimeFigureOut">
              <a:rPr lang="de-DE" smtClean="0"/>
              <a:t>23.01.2022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778" tIns="44890" rIns="89778" bIns="4489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1"/>
            <a:ext cx="5679440" cy="4605576"/>
          </a:xfrm>
          <a:prstGeom prst="rect">
            <a:avLst/>
          </a:prstGeom>
        </p:spPr>
        <p:txBody>
          <a:bodyPr vert="horz" lIns="89778" tIns="44890" rIns="89778" bIns="4489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89778" tIns="44890" rIns="89778" bIns="4489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7" y="9721107"/>
            <a:ext cx="3076363" cy="511731"/>
          </a:xfrm>
          <a:prstGeom prst="rect">
            <a:avLst/>
          </a:prstGeom>
        </p:spPr>
        <p:txBody>
          <a:bodyPr vert="horz" lIns="89778" tIns="44890" rIns="89778" bIns="44890" rtlCol="0" anchor="b"/>
          <a:lstStyle>
            <a:lvl1pPr algn="r">
              <a:defRPr sz="1200"/>
            </a:lvl1pPr>
          </a:lstStyle>
          <a:p>
            <a:fld id="{9A08A024-CADC-4144-8A1E-FB593351B8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26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416BC-040A-4784-BAFB-5520AA8BAFA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959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31" y="1769635"/>
            <a:ext cx="9478766" cy="697788"/>
          </a:xfrm>
        </p:spPr>
        <p:txBody>
          <a:bodyPr anchor="t" anchorCtr="0">
            <a:spAutoFit/>
          </a:bodyPr>
          <a:lstStyle>
            <a:lvl1pPr>
              <a:defRPr sz="45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8512" y="2681968"/>
            <a:ext cx="9478766" cy="384089"/>
          </a:xfrm>
        </p:spPr>
        <p:txBody>
          <a:bodyPr>
            <a:sp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62" y="3418564"/>
            <a:ext cx="6583452" cy="238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1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431743" y="6387223"/>
            <a:ext cx="7536354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l"/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This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presentation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may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contain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confidential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and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/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privileged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information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.</a:t>
            </a:r>
            <a:b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</a:b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Any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unauthorized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copying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,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disclosure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distribution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of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the material in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this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document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strictly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forbidden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.</a:t>
            </a:r>
          </a:p>
        </p:txBody>
      </p:sp>
      <p:pic>
        <p:nvPicPr>
          <p:cNvPr id="11" name="Picture 2" descr="\\dk001\_Groupinternals\CN\MK\Grafik\__CI\__Logos_EOS\Print\EOS_Logo_noClaim_CMYK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253" y="381089"/>
            <a:ext cx="1097080" cy="3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12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x Subline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29628" y="1905672"/>
            <a:ext cx="3647525" cy="15116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Line 3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431745" y="1773648"/>
            <a:ext cx="364752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1746" y="1393277"/>
            <a:ext cx="3646543" cy="297669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29628" y="5870504"/>
            <a:ext cx="3647525" cy="355282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261507" y="1905672"/>
            <a:ext cx="3647525" cy="15116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Line 30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4263624" y="1773648"/>
            <a:ext cx="364752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4263623" y="1393277"/>
            <a:ext cx="3646543" cy="297669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261507" y="5870504"/>
            <a:ext cx="3647525" cy="355282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20"/>
          </p:nvPr>
        </p:nvSpPr>
        <p:spPr>
          <a:xfrm>
            <a:off x="8093386" y="1905672"/>
            <a:ext cx="3647525" cy="15116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Line 30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8095504" y="1773648"/>
            <a:ext cx="364752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95504" y="1393277"/>
            <a:ext cx="3646543" cy="297669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21" name="Textplatzhalt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93386" y="5870504"/>
            <a:ext cx="3647525" cy="355282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3" hasCustomPrompt="1"/>
          </p:nvPr>
        </p:nvSpPr>
        <p:spPr>
          <a:xfrm>
            <a:off x="431746" y="3731200"/>
            <a:ext cx="3646543" cy="1981659"/>
          </a:xfrm>
        </p:spPr>
        <p:txBody>
          <a:bodyPr/>
          <a:lstStyle/>
          <a:p>
            <a:r>
              <a:rPr lang="de-DE" dirty="0"/>
              <a:t>Picture</a:t>
            </a:r>
          </a:p>
        </p:txBody>
      </p:sp>
      <p:sp>
        <p:nvSpPr>
          <p:cNvPr id="22" name="Bildplatzhalter 7"/>
          <p:cNvSpPr>
            <a:spLocks noGrp="1"/>
          </p:cNvSpPr>
          <p:nvPr>
            <p:ph type="pic" sz="quarter" idx="24" hasCustomPrompt="1"/>
          </p:nvPr>
        </p:nvSpPr>
        <p:spPr>
          <a:xfrm>
            <a:off x="4266396" y="3731200"/>
            <a:ext cx="3646543" cy="1981659"/>
          </a:xfrm>
        </p:spPr>
        <p:txBody>
          <a:bodyPr/>
          <a:lstStyle/>
          <a:p>
            <a:r>
              <a:rPr lang="de-DE" dirty="0"/>
              <a:t>Picture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25" hasCustomPrompt="1"/>
          </p:nvPr>
        </p:nvSpPr>
        <p:spPr>
          <a:xfrm>
            <a:off x="8101046" y="3731200"/>
            <a:ext cx="3646543" cy="1981659"/>
          </a:xfrm>
        </p:spPr>
        <p:txBody>
          <a:bodyPr/>
          <a:lstStyle/>
          <a:p>
            <a:r>
              <a:rPr lang="de-DE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9949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512" y="1392282"/>
            <a:ext cx="5567275" cy="307271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1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512" y="1778944"/>
            <a:ext cx="5567275" cy="40689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 marL="1678475" indent="-247644">
              <a:defRPr sz="1600"/>
            </a:lvl8pPr>
            <a:lvl9pPr marL="1915536" indent="-228594"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sz="1900" dirty="0"/>
          </a:p>
          <a:p>
            <a:pPr lvl="6"/>
            <a:endParaRPr lang="en-US" sz="1900" dirty="0"/>
          </a:p>
          <a:p>
            <a:pPr lvl="7"/>
            <a:endParaRPr lang="en-US" sz="1900" dirty="0"/>
          </a:p>
          <a:p>
            <a:pPr lvl="8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543" y="1392282"/>
            <a:ext cx="5567275" cy="307271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1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83543" y="1778944"/>
            <a:ext cx="5567275" cy="40689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 marL="1678475" indent="-247644">
              <a:defRPr sz="1600"/>
            </a:lvl8pPr>
            <a:lvl9pPr marL="1915536" indent="-228594"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sz="1900" dirty="0"/>
          </a:p>
          <a:p>
            <a:pPr lvl="6"/>
            <a:endParaRPr lang="en-US" sz="1900" dirty="0"/>
          </a:p>
          <a:p>
            <a:pPr lvl="7"/>
            <a:endParaRPr lang="en-US" sz="1900" dirty="0"/>
          </a:p>
          <a:p>
            <a:pPr lvl="8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431745" y="5883029"/>
            <a:ext cx="5567275" cy="34568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6181479" y="5881440"/>
            <a:ext cx="5567275" cy="34568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2049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512" y="1778943"/>
            <a:ext cx="5567275" cy="449630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 marL="1678475" indent="-247644">
              <a:defRPr sz="1600"/>
            </a:lvl8pPr>
            <a:lvl9pPr marL="1915536" indent="-228594"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sz="1900" dirty="0"/>
          </a:p>
          <a:p>
            <a:pPr lvl="6"/>
            <a:endParaRPr lang="en-US" sz="1900" dirty="0"/>
          </a:p>
          <a:p>
            <a:pPr lvl="7"/>
            <a:endParaRPr lang="en-US" sz="1900" dirty="0"/>
          </a:p>
          <a:p>
            <a:pPr lvl="8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83543" y="1778943"/>
            <a:ext cx="5567275" cy="449630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 marL="1678475" indent="-247644">
              <a:defRPr sz="1600"/>
            </a:lvl8pPr>
            <a:lvl9pPr marL="1915536" indent="-228594"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sz="1900" dirty="0"/>
          </a:p>
          <a:p>
            <a:pPr lvl="6"/>
            <a:endParaRPr lang="en-US" sz="1900" dirty="0"/>
          </a:p>
          <a:p>
            <a:pPr lvl="7"/>
            <a:endParaRPr lang="en-US" sz="1900" dirty="0"/>
          </a:p>
          <a:p>
            <a:pPr lvl="8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36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1312368"/>
              </p:ext>
            </p:extLst>
          </p:nvPr>
        </p:nvGraphicFramePr>
        <p:xfrm>
          <a:off x="2118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5" name="think-cell Folie" r:id="rId4" imgW="216" imgH="216" progId="TCLayout.ActiveDocument.1">
                  <p:embed/>
                </p:oleObj>
              </mc:Choice>
              <mc:Fallback>
                <p:oleObj name="think-cell Foli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77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731" y="1769636"/>
            <a:ext cx="9478766" cy="697788"/>
          </a:xfrm>
        </p:spPr>
        <p:txBody>
          <a:bodyPr anchor="t" anchorCtr="0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12" y="2678031"/>
            <a:ext cx="9478766" cy="386388"/>
          </a:xfrm>
        </p:spPr>
        <p:txBody>
          <a:bodyPr>
            <a:sp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62" y="3418564"/>
            <a:ext cx="6583452" cy="238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431742" y="5847733"/>
            <a:ext cx="9523763" cy="92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l"/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EOS®, Alumide®, AMQ®,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CarbonMide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®,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DirectMetal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®, DMLS®, e-Manufacturing®, EOSAME®, EOSINT®, EOSIZE®, EOSPACE®, EOSPRINT®, EOSTATE®, EOSTYLE®, FORMIGA®,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PrimeCast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®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and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PrimePart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®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are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registered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trademarks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of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EOS GmbH in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some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countries.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For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more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information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visit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www.eos.info/trademarks. </a:t>
            </a:r>
          </a:p>
          <a:p>
            <a:pPr lvl="0" algn="l"/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This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presentation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may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contain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confidential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and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/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privileged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information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.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Any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unauthorized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copying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,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disclosure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distribution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of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the material in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this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document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strictly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DE" sz="1200" b="0" i="1" noProof="0" dirty="0" err="1">
                <a:solidFill>
                  <a:schemeClr val="accent2"/>
                </a:solidFill>
                <a:latin typeface="Calibri" pitchFamily="34" charset="0"/>
              </a:rPr>
              <a:t>forbidden</a:t>
            </a:r>
            <a:r>
              <a:rPr lang="de-DE" sz="1200" b="0" i="1" noProof="0" dirty="0">
                <a:solidFill>
                  <a:schemeClr val="accent2"/>
                </a:solidFill>
                <a:latin typeface="Calibri" pitchFamily="34" charset="0"/>
              </a:rPr>
              <a:t>.</a:t>
            </a:r>
          </a:p>
        </p:txBody>
      </p:sp>
      <p:pic>
        <p:nvPicPr>
          <p:cNvPr id="12" name="Picture 2" descr="\\dk001\_Groupinternals\CN\MK\Grafik\__CI\__Logos_EOS\Print\EOS_Logo_noClaim_CMYK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438" y="599481"/>
            <a:ext cx="1198667" cy="4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093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BB7C179-36FA-491D-9F9C-58F091D77C72}" type="datetime1">
              <a:rPr lang="en-US" altLang="zh-CN"/>
              <a:pPr>
                <a:defRPr/>
              </a:pPr>
              <a:t>1/23/2022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77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  <a:lvl8pPr marL="1678475" indent="-247644">
              <a:defRPr/>
            </a:lvl8pPr>
            <a:lvl9pPr marL="1913419" indent="-228594"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17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spcBef>
                <a:spcPts val="1600"/>
              </a:spcBef>
              <a:defRPr sz="2100"/>
            </a:lvl1pPr>
            <a:lvl2pPr>
              <a:spcBef>
                <a:spcPts val="1600"/>
              </a:spcBef>
              <a:defRPr sz="2100"/>
            </a:lvl2pPr>
            <a:lvl3pPr>
              <a:spcBef>
                <a:spcPts val="1600"/>
              </a:spcBef>
              <a:defRPr sz="2100"/>
            </a:lvl3pPr>
            <a:lvl4pPr>
              <a:spcBef>
                <a:spcPts val="1600"/>
              </a:spcBef>
              <a:defRPr sz="2100"/>
            </a:lvl4pPr>
            <a:lvl5pPr>
              <a:spcBef>
                <a:spcPts val="1600"/>
              </a:spcBef>
              <a:defRPr sz="2100"/>
            </a:lvl5pPr>
            <a:lvl6pPr>
              <a:spcBef>
                <a:spcPts val="1600"/>
              </a:spcBef>
              <a:defRPr sz="2100"/>
            </a:lvl6pPr>
            <a:lvl7pPr>
              <a:spcBef>
                <a:spcPts val="1600"/>
              </a:spcBef>
              <a:defRPr sz="2100"/>
            </a:lvl7pPr>
            <a:lvl8pPr marL="1678475" indent="-247644">
              <a:spcBef>
                <a:spcPts val="1600"/>
              </a:spcBef>
              <a:defRPr sz="2100"/>
            </a:lvl8pPr>
            <a:lvl9pPr marL="1913419" indent="-228594">
              <a:spcBef>
                <a:spcPts val="1600"/>
              </a:spcBef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38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12" y="1769636"/>
            <a:ext cx="9478766" cy="697788"/>
          </a:xfrm>
        </p:spPr>
        <p:txBody>
          <a:bodyPr anchor="t">
            <a:spAutoFit/>
          </a:bodyPr>
          <a:lstStyle>
            <a:lvl1pPr algn="l">
              <a:defRPr sz="45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6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27308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5" name="think-cell Folie" r:id="rId5" imgW="216" imgH="216" progId="TCLayout.ActiveDocument.1">
                  <p:embed/>
                </p:oleObj>
              </mc:Choice>
              <mc:Fallback>
                <p:oleObj name="think-cell Folie" r:id="rId5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9628" y="1918145"/>
            <a:ext cx="11302529" cy="151165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Line 30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431745" y="1773648"/>
            <a:ext cx="11302529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1742" y="1383968"/>
            <a:ext cx="11302529" cy="307271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29628" y="5878067"/>
            <a:ext cx="11302529" cy="345680"/>
          </a:xfrm>
        </p:spPr>
        <p:txBody>
          <a:bodyPr anchor="t" anchorCtr="0"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438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line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9628" y="1918145"/>
            <a:ext cx="5567275" cy="151165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Line 3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431745" y="1773648"/>
            <a:ext cx="556727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1744" y="1388788"/>
            <a:ext cx="5567275" cy="307271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29628" y="5878067"/>
            <a:ext cx="5567275" cy="345680"/>
          </a:xfrm>
        </p:spPr>
        <p:txBody>
          <a:bodyPr anchor="t" anchorCtr="0"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 hasCustomPrompt="1"/>
          </p:nvPr>
        </p:nvSpPr>
        <p:spPr>
          <a:xfrm>
            <a:off x="6174628" y="1772061"/>
            <a:ext cx="5567275" cy="446503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47279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x Sub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9628" y="1918145"/>
            <a:ext cx="5567275" cy="151165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Line 3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431745" y="1773648"/>
            <a:ext cx="556727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1744" y="1393277"/>
            <a:ext cx="5567275" cy="307271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29628" y="5879813"/>
            <a:ext cx="5567275" cy="345680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170343" y="1918145"/>
            <a:ext cx="5567275" cy="151165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Line 30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6172461" y="1773648"/>
            <a:ext cx="556727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459" y="1393277"/>
            <a:ext cx="5567275" cy="307271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170343" y="5879813"/>
            <a:ext cx="5567275" cy="345680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964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x Subline + Text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9628" y="1918145"/>
            <a:ext cx="5567275" cy="15116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Line 3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431745" y="1773648"/>
            <a:ext cx="556727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1744" y="1393277"/>
            <a:ext cx="5567275" cy="307271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29628" y="5879813"/>
            <a:ext cx="5567275" cy="345680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170343" y="1918145"/>
            <a:ext cx="5567275" cy="15116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Line 30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6172461" y="1773648"/>
            <a:ext cx="556727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6172459" y="1393277"/>
            <a:ext cx="5567275" cy="307271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170343" y="5879813"/>
            <a:ext cx="5567275" cy="345680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431746" y="3734664"/>
            <a:ext cx="5567277" cy="1981659"/>
          </a:xfrm>
        </p:spPr>
        <p:txBody>
          <a:bodyPr/>
          <a:lstStyle/>
          <a:p>
            <a:r>
              <a:rPr lang="de-DE" dirty="0"/>
              <a:t>Picture</a:t>
            </a:r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6180312" y="3727736"/>
            <a:ext cx="5567277" cy="1981659"/>
          </a:xfrm>
        </p:spPr>
        <p:txBody>
          <a:bodyPr/>
          <a:lstStyle/>
          <a:p>
            <a:r>
              <a:rPr lang="de-DE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5435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x Sub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9628" y="1905672"/>
            <a:ext cx="3647525" cy="151165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Line 30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431745" y="1773648"/>
            <a:ext cx="364752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31746" y="1393277"/>
            <a:ext cx="3646543" cy="307271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29628" y="5870504"/>
            <a:ext cx="3647525" cy="355282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261507" y="1905672"/>
            <a:ext cx="3647525" cy="151165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Line 30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4263624" y="1773648"/>
            <a:ext cx="364752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4263623" y="1393277"/>
            <a:ext cx="3646543" cy="307271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261507" y="5870504"/>
            <a:ext cx="3647525" cy="355282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093386" y="1905672"/>
            <a:ext cx="3647525" cy="151165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Line 30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8095504" y="1773648"/>
            <a:ext cx="3647525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pPr>
              <a:defRPr/>
            </a:pPr>
            <a:endParaRPr lang="de-DE" sz="210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8095504" y="1393277"/>
            <a:ext cx="3646543" cy="307271"/>
          </a:xfrm>
        </p:spPr>
        <p:txBody>
          <a:bodyPr>
            <a:noAutofit/>
          </a:bodyPr>
          <a:lstStyle>
            <a:lvl1pPr>
              <a:defRPr sz="2100" b="1" baseline="0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  <p:sp>
        <p:nvSpPr>
          <p:cNvPr id="21" name="Textplatzhalt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093386" y="5870504"/>
            <a:ext cx="3647525" cy="355282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9147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472706309"/>
              </p:ext>
            </p:extLst>
          </p:nvPr>
        </p:nvGraphicFramePr>
        <p:xfrm>
          <a:off x="2118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" name="think-cell Folie" r:id="rId19" imgW="216" imgH="216" progId="TCLayout.ActiveDocument.1">
                  <p:embed/>
                </p:oleObj>
              </mc:Choice>
              <mc:Fallback>
                <p:oleObj name="think-cell Folie" r:id="rId19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18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93" y="737971"/>
            <a:ext cx="9502763" cy="45610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278" y="1773648"/>
            <a:ext cx="11326525" cy="45270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6"/>
            <a:endParaRPr lang="en-US" sz="1900" dirty="0"/>
          </a:p>
          <a:p>
            <a:pPr lvl="7"/>
            <a:endParaRPr lang="en-US" dirty="0"/>
          </a:p>
          <a:p>
            <a:pPr lvl="8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635" y="6516060"/>
            <a:ext cx="7487025" cy="1404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gray">
          <a:xfrm>
            <a:off x="8803851" y="6471786"/>
            <a:ext cx="2639656" cy="18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200" b="0" dirty="0">
                <a:solidFill>
                  <a:schemeClr val="accent2"/>
                </a:solidFill>
                <a:latin typeface="Calibri" pitchFamily="34" charset="0"/>
              </a:rPr>
              <a:t>EOS   |</a:t>
            </a:r>
          </a:p>
        </p:txBody>
      </p:sp>
      <p:pic>
        <p:nvPicPr>
          <p:cNvPr id="11" name="Picture 2" descr="\\dk001\_Groupinternals\CN\MK\Grafik\__CI\__Logos_EOS\Print\EOS_Logo_noClaim_CMYK.jp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253" y="381089"/>
            <a:ext cx="1097080" cy="3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 txBox="1">
            <a:spLocks/>
          </p:cNvSpPr>
          <p:nvPr/>
        </p:nvSpPr>
        <p:spPr>
          <a:xfrm>
            <a:off x="11392714" y="6471786"/>
            <a:ext cx="358104" cy="17632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EBF65-8459-49AC-BABE-B2A769EA17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4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6" r:id="rId3"/>
    <p:sldLayoutId id="2147483663" r:id="rId4"/>
    <p:sldLayoutId id="2147483682" r:id="rId5"/>
    <p:sldLayoutId id="2147483685" r:id="rId6"/>
    <p:sldLayoutId id="2147483681" r:id="rId7"/>
    <p:sldLayoutId id="2147483684" r:id="rId8"/>
    <p:sldLayoutId id="2147483680" r:id="rId9"/>
    <p:sldLayoutId id="2147483683" r:id="rId10"/>
    <p:sldLayoutId id="2147483665" r:id="rId11"/>
    <p:sldLayoutId id="2147483688" r:id="rId12"/>
    <p:sldLayoutId id="2147483687" r:id="rId13"/>
    <p:sldLayoutId id="2147483670" r:id="rId14"/>
    <p:sldLayoutId id="2147483689" r:id="rId15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39994" rtl="0" eaLnBrk="1" latinLnBrk="0" hangingPunct="1">
        <a:lnSpc>
          <a:spcPct val="93000"/>
        </a:lnSpc>
        <a:spcBef>
          <a:spcPts val="800"/>
        </a:spcBef>
        <a:buClr>
          <a:srgbClr val="4B4B4B"/>
        </a:buClr>
        <a:buFont typeface="Wingdings" panose="05000000000000000000" pitchFamily="2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37061" indent="-237061" algn="l" defTabSz="239994" rtl="0" eaLnBrk="1" latinLnBrk="0" hangingPunct="1">
        <a:lnSpc>
          <a:spcPct val="93000"/>
        </a:lnSpc>
        <a:spcBef>
          <a:spcPts val="800"/>
        </a:spcBef>
        <a:buClr>
          <a:srgbClr val="4B4B4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82588" indent="-245527" algn="l" defTabSz="239994" rtl="0" eaLnBrk="1" latinLnBrk="0" hangingPunct="1">
        <a:lnSpc>
          <a:spcPct val="93000"/>
        </a:lnSpc>
        <a:spcBef>
          <a:spcPts val="800"/>
        </a:spcBef>
        <a:buClr>
          <a:srgbClr val="4B4B4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9649" indent="-237061" algn="l" defTabSz="239994" rtl="0" eaLnBrk="1" latinLnBrk="0" hangingPunct="1">
        <a:lnSpc>
          <a:spcPct val="93000"/>
        </a:lnSpc>
        <a:spcBef>
          <a:spcPts val="800"/>
        </a:spcBef>
        <a:buClr>
          <a:srgbClr val="4B4B4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56709" indent="-237061" algn="l" defTabSz="239994" rtl="0" eaLnBrk="1" latinLnBrk="0" hangingPunct="1">
        <a:lnSpc>
          <a:spcPct val="93000"/>
        </a:lnSpc>
        <a:spcBef>
          <a:spcPts val="800"/>
        </a:spcBef>
        <a:buClr>
          <a:srgbClr val="4B4B4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2237" indent="-249760" algn="l" defTabSz="239994" rtl="0" eaLnBrk="1" latinLnBrk="0" hangingPunct="1">
        <a:lnSpc>
          <a:spcPct val="93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32948" indent="-234945" algn="l" defTabSz="239994" rtl="0" eaLnBrk="1" latinLnBrk="0" hangingPunct="1">
        <a:lnSpc>
          <a:spcPct val="93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78475" indent="-247644" algn="l" defTabSz="239994" rtl="0" eaLnBrk="1" latinLnBrk="0" hangingPunct="1">
        <a:lnSpc>
          <a:spcPct val="93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913419" indent="-228594" algn="l" defTabSz="239994" rtl="0" eaLnBrk="1" latinLnBrk="0" hangingPunct="1">
        <a:lnSpc>
          <a:spcPct val="93000"/>
        </a:lnSpc>
        <a:spcBef>
          <a:spcPts val="8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4.png"/><Relationship Id="rId2" Type="http://schemas.openxmlformats.org/officeDocument/2006/relationships/tags" Target="../tags/tag1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7731" y="1769635"/>
            <a:ext cx="9478766" cy="1477328"/>
          </a:xfrm>
        </p:spPr>
        <p:txBody>
          <a:bodyPr/>
          <a:lstStyle/>
          <a:p>
            <a:r>
              <a:rPr lang="de-DE" sz="4800" dirty="0"/>
              <a:t>BI</a:t>
            </a:r>
            <a:br>
              <a:rPr lang="de-DE" sz="4800" dirty="0"/>
            </a:br>
            <a:endParaRPr lang="de-DE" sz="4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28512" y="2681968"/>
            <a:ext cx="9478766" cy="457946"/>
          </a:xfrm>
        </p:spPr>
        <p:txBody>
          <a:bodyPr/>
          <a:lstStyle/>
          <a:p>
            <a:r>
              <a:rPr lang="de-DE" sz="3200" dirty="0"/>
              <a:t>Status &amp; Pipeline</a:t>
            </a:r>
          </a:p>
        </p:txBody>
      </p:sp>
    </p:spTree>
    <p:extLst>
      <p:ext uri="{BB962C8B-B14F-4D97-AF65-F5344CB8AC3E}">
        <p14:creationId xmlns:p14="http://schemas.microsoft.com/office/powerpoint/2010/main" val="3384811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/>
          <p:cNvSpPr/>
          <p:nvPr/>
        </p:nvSpPr>
        <p:spPr bwMode="auto">
          <a:xfrm>
            <a:off x="4100206" y="2244143"/>
            <a:ext cx="3845866" cy="21767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Poppins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oppins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oppins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oppins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oppins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oppins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oppins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oppins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oppins Light" pitchFamily="2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  <a:ea typeface="宋体" pitchFamily="2" charset="-122"/>
            </a:endParaRPr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4100206" y="4763602"/>
            <a:ext cx="4951902" cy="1934023"/>
            <a:chOff x="4419962" y="4336957"/>
            <a:chExt cx="7354168" cy="1933076"/>
          </a:xfrm>
        </p:grpSpPr>
        <p:sp>
          <p:nvSpPr>
            <p:cNvPr id="25" name="Rectangle 24"/>
            <p:cNvSpPr/>
            <p:nvPr/>
          </p:nvSpPr>
          <p:spPr>
            <a:xfrm>
              <a:off x="4419962" y="4676799"/>
              <a:ext cx="3410024" cy="338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rgbClr val="18181A"/>
                </a:solidFill>
                <a:latin typeface="+mj-lt"/>
              </a:endParaRPr>
            </a:p>
          </p:txBody>
        </p:sp>
        <p:sp>
          <p:nvSpPr>
            <p:cNvPr id="75789" name="Rectangle 25"/>
            <p:cNvSpPr>
              <a:spLocks noChangeArrowheads="1"/>
            </p:cNvSpPr>
            <p:nvPr/>
          </p:nvSpPr>
          <p:spPr bwMode="auto">
            <a:xfrm>
              <a:off x="8710308" y="4930935"/>
              <a:ext cx="26001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bg2"/>
                  </a:solidFill>
                </a:rPr>
                <a:t>November 3, 2016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6629" y="4336957"/>
              <a:ext cx="3527501" cy="1933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4361" y="4420926"/>
            <a:ext cx="11559787" cy="1934025"/>
            <a:chOff x="65438" y="4336957"/>
            <a:chExt cx="11561541" cy="1933076"/>
          </a:xfrm>
        </p:grpSpPr>
        <p:sp>
          <p:nvSpPr>
            <p:cNvPr id="3" name="Rectangle 2"/>
            <p:cNvSpPr/>
            <p:nvPr/>
          </p:nvSpPr>
          <p:spPr>
            <a:xfrm>
              <a:off x="417871" y="4336957"/>
              <a:ext cx="3527501" cy="1933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75797" name="Rectangle 5"/>
            <p:cNvSpPr>
              <a:spLocks noChangeArrowheads="1"/>
            </p:cNvSpPr>
            <p:nvPr/>
          </p:nvSpPr>
          <p:spPr bwMode="auto">
            <a:xfrm>
              <a:off x="65438" y="5262102"/>
              <a:ext cx="4232366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de-DE" altLang="en-US" sz="1300">
                  <a:solidFill>
                    <a:schemeClr val="bg2"/>
                  </a:solidFill>
                  <a:cs typeface="Open Sans" pitchFamily="34" charset="0"/>
                </a:rPr>
                <a:t>Lorem ipsum dolor, consetetur </a:t>
              </a: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de-DE" altLang="en-US" sz="1300">
                  <a:solidFill>
                    <a:schemeClr val="bg2"/>
                  </a:solidFill>
                  <a:cs typeface="Open Sans" pitchFamily="34" charset="0"/>
                </a:rPr>
                <a:t>sadipscing elitr, nonumy</a:t>
              </a:r>
              <a:endParaRPr lang="en-US" altLang="en-US" sz="1300">
                <a:solidFill>
                  <a:schemeClr val="bg2"/>
                </a:solidFill>
              </a:endParaRPr>
            </a:p>
          </p:txBody>
        </p:sp>
        <p:sp>
          <p:nvSpPr>
            <p:cNvPr id="75799" name="Rectangle 7"/>
            <p:cNvSpPr>
              <a:spLocks noChangeArrowheads="1"/>
            </p:cNvSpPr>
            <p:nvPr/>
          </p:nvSpPr>
          <p:spPr bwMode="auto">
            <a:xfrm>
              <a:off x="938665" y="4930935"/>
              <a:ext cx="24859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bg2"/>
                  </a:solidFill>
                </a:rPr>
                <a:t>November 3, 2016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988351" y="4477657"/>
              <a:ext cx="3638628" cy="338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rgbClr val="18181A"/>
                </a:solidFill>
                <a:latin typeface="+mj-lt"/>
              </a:endParaRPr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4245227" y="2310648"/>
            <a:ext cx="3526966" cy="1934023"/>
            <a:chOff x="4332250" y="4336957"/>
            <a:chExt cx="3527501" cy="1933076"/>
          </a:xfrm>
        </p:grpSpPr>
        <p:sp>
          <p:nvSpPr>
            <p:cNvPr id="12" name="Rectangle 11"/>
            <p:cNvSpPr/>
            <p:nvPr/>
          </p:nvSpPr>
          <p:spPr>
            <a:xfrm>
              <a:off x="4332250" y="4336957"/>
              <a:ext cx="3527501" cy="1933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75794" name="Rectangle 16"/>
            <p:cNvSpPr>
              <a:spLocks noChangeArrowheads="1"/>
            </p:cNvSpPr>
            <p:nvPr/>
          </p:nvSpPr>
          <p:spPr bwMode="auto">
            <a:xfrm>
              <a:off x="4862573" y="4930935"/>
              <a:ext cx="24668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bg2"/>
                  </a:solidFill>
                </a:rPr>
                <a:t>November 3, 2016 </a:t>
              </a:r>
            </a:p>
          </p:txBody>
        </p:sp>
      </p:grpSp>
      <p:sp>
        <p:nvSpPr>
          <p:cNvPr id="75781" name="Rectangle 28"/>
          <p:cNvSpPr>
            <a:spLocks noChangeArrowheads="1"/>
          </p:cNvSpPr>
          <p:nvPr/>
        </p:nvSpPr>
        <p:spPr bwMode="auto">
          <a:xfrm>
            <a:off x="3304745" y="381794"/>
            <a:ext cx="5580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Poppins Light" pitchFamily="2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Poppins Light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Poppins Light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b="1" dirty="0">
                <a:latin typeface="+mj-lt"/>
                <a:ea typeface="+mj-ea"/>
                <a:cs typeface="+mj-cs"/>
              </a:rPr>
              <a:t>BI</a:t>
            </a:r>
            <a:r>
              <a:rPr lang="en-US" altLang="en-US" sz="3200" b="1" dirty="0">
                <a:solidFill>
                  <a:srgbClr val="18181A"/>
                </a:solidFill>
                <a:latin typeface="+mj-lt"/>
              </a:rPr>
              <a:t> </a:t>
            </a:r>
            <a:r>
              <a:rPr lang="en-US" altLang="en-US" sz="3200" b="1" dirty="0">
                <a:latin typeface="+mj-lt"/>
                <a:ea typeface="+mj-ea"/>
                <a:cs typeface="+mj-cs"/>
              </a:rPr>
              <a:t>TEAM</a:t>
            </a:r>
          </a:p>
        </p:txBody>
      </p:sp>
      <p:sp>
        <p:nvSpPr>
          <p:cNvPr id="75782" name="Rectangle 29"/>
          <p:cNvSpPr>
            <a:spLocks noChangeArrowheads="1"/>
          </p:cNvSpPr>
          <p:nvPr/>
        </p:nvSpPr>
        <p:spPr bwMode="auto">
          <a:xfrm>
            <a:off x="2968239" y="1278234"/>
            <a:ext cx="625393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Poppins Light" pitchFamily="2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Poppins Light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Poppins Light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de-DE" altLang="en-US" sz="1300" dirty="0">
                <a:solidFill>
                  <a:schemeClr val="bg2"/>
                </a:solidFill>
                <a:cs typeface="Open Sans" pitchFamily="34" charset="0"/>
              </a:rPr>
              <a:t>L</a:t>
            </a:r>
            <a:endParaRPr lang="en-US" altLang="en-US" sz="1300" dirty="0">
              <a:solidFill>
                <a:schemeClr val="bg2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653944" y="1128974"/>
            <a:ext cx="2882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14257" y="1128974"/>
            <a:ext cx="9619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5"/>
          <p:cNvSpPr/>
          <p:nvPr/>
        </p:nvSpPr>
        <p:spPr bwMode="auto">
          <a:xfrm>
            <a:off x="3656806" y="1270619"/>
            <a:ext cx="609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8181A"/>
                </a:solidFill>
              </a:rPr>
              <a:t>Please do not hesitate to contact the BI Team: </a:t>
            </a:r>
            <a:r>
              <a:rPr lang="en-US" sz="1600" dirty="0" err="1">
                <a:solidFill>
                  <a:srgbClr val="18181A"/>
                </a:solidFill>
              </a:rPr>
              <a:t>bi_reporting@eos.info</a:t>
            </a:r>
            <a:endParaRPr lang="en-US" sz="1600" dirty="0">
              <a:solidFill>
                <a:srgbClr val="18181A"/>
              </a:solidFill>
            </a:endParaRPr>
          </a:p>
        </p:txBody>
      </p:sp>
      <p:sp>
        <p:nvSpPr>
          <p:cNvPr id="30" name="Rectangle 15"/>
          <p:cNvSpPr/>
          <p:nvPr/>
        </p:nvSpPr>
        <p:spPr bwMode="auto">
          <a:xfrm>
            <a:off x="4036054" y="2573945"/>
            <a:ext cx="3295221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18181A"/>
                </a:solidFill>
              </a:rPr>
              <a:t>Dorothea Lowe</a:t>
            </a:r>
          </a:p>
          <a:p>
            <a:pPr algn="ctr">
              <a:defRPr/>
            </a:pPr>
            <a:endParaRPr lang="en-US" sz="1600" dirty="0">
              <a:solidFill>
                <a:srgbClr val="18181A"/>
              </a:solidFill>
            </a:endParaRPr>
          </a:p>
          <a:p>
            <a:pPr algn="ctr">
              <a:defRPr/>
            </a:pPr>
            <a:r>
              <a:rPr lang="en-US" sz="1600" dirty="0">
                <a:solidFill>
                  <a:srgbClr val="18181A"/>
                </a:solidFill>
              </a:rPr>
              <a:t>Backend Business Intelligence Consultant</a:t>
            </a:r>
          </a:p>
          <a:p>
            <a:pPr algn="ctr">
              <a:defRPr/>
            </a:pPr>
            <a:r>
              <a:rPr lang="en-US" sz="1600" dirty="0" err="1">
                <a:solidFill>
                  <a:srgbClr val="18181A"/>
                </a:solidFill>
              </a:rPr>
              <a:t>dorothea.lowe@eos.info</a:t>
            </a:r>
            <a:endParaRPr lang="en-US" sz="1600" dirty="0">
              <a:solidFill>
                <a:srgbClr val="1818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234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28"/>
          <p:cNvSpPr>
            <a:spLocks noChangeArrowheads="1"/>
          </p:cNvSpPr>
          <p:nvPr/>
        </p:nvSpPr>
        <p:spPr bwMode="auto">
          <a:xfrm>
            <a:off x="2056607" y="201016"/>
            <a:ext cx="7543800" cy="107721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b="1" dirty="0">
                <a:latin typeface="+mj-lt"/>
                <a:ea typeface="+mj-ea"/>
                <a:cs typeface="+mj-cs"/>
              </a:rPr>
              <a:t>Shaking/Shaping the Business Intelligence reef</a:t>
            </a:r>
          </a:p>
        </p:txBody>
      </p:sp>
      <p:sp>
        <p:nvSpPr>
          <p:cNvPr id="75782" name="Rectangle 29"/>
          <p:cNvSpPr>
            <a:spLocks noChangeArrowheads="1"/>
          </p:cNvSpPr>
          <p:nvPr/>
        </p:nvSpPr>
        <p:spPr bwMode="auto">
          <a:xfrm>
            <a:off x="2968239" y="1278234"/>
            <a:ext cx="625393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Poppins Light" pitchFamily="2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Poppins Light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Poppins Light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de-DE" altLang="en-US" sz="1300" dirty="0">
                <a:solidFill>
                  <a:schemeClr val="bg2"/>
                </a:solidFill>
                <a:cs typeface="Open Sans" pitchFamily="34" charset="0"/>
              </a:rPr>
              <a:t>L</a:t>
            </a:r>
            <a:endParaRPr lang="en-US" altLang="en-US" sz="1300" dirty="0">
              <a:solidFill>
                <a:schemeClr val="bg2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653944" y="1372394"/>
            <a:ext cx="2882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14257" y="1372394"/>
            <a:ext cx="9619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6" y="1448158"/>
            <a:ext cx="9220200" cy="4648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1210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28"/>
          <p:cNvSpPr>
            <a:spLocks noChangeArrowheads="1"/>
          </p:cNvSpPr>
          <p:nvPr/>
        </p:nvSpPr>
        <p:spPr bwMode="auto">
          <a:xfrm>
            <a:off x="2056607" y="201016"/>
            <a:ext cx="7543800" cy="107721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b="1" dirty="0">
                <a:latin typeface="+mj-lt"/>
                <a:ea typeface="+mj-ea"/>
                <a:cs typeface="+mj-cs"/>
              </a:rPr>
              <a:t>Shaking/Shaping the Business Intelligence reef</a:t>
            </a:r>
          </a:p>
        </p:txBody>
      </p:sp>
      <p:sp>
        <p:nvSpPr>
          <p:cNvPr id="75782" name="Rectangle 29"/>
          <p:cNvSpPr>
            <a:spLocks noChangeArrowheads="1"/>
          </p:cNvSpPr>
          <p:nvPr/>
        </p:nvSpPr>
        <p:spPr bwMode="auto">
          <a:xfrm>
            <a:off x="2968239" y="1278234"/>
            <a:ext cx="625393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Poppins Light" pitchFamily="2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Poppins Light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Poppins Light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de-DE" altLang="en-US" sz="1300" dirty="0">
                <a:solidFill>
                  <a:schemeClr val="bg2"/>
                </a:solidFill>
                <a:cs typeface="Open Sans" pitchFamily="34" charset="0"/>
              </a:rPr>
              <a:t>L</a:t>
            </a:r>
            <a:endParaRPr lang="en-US" altLang="en-US" sz="1300" dirty="0">
              <a:solidFill>
                <a:schemeClr val="bg2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653944" y="1372394"/>
            <a:ext cx="2882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14257" y="1372394"/>
            <a:ext cx="9619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341" y="1610633"/>
            <a:ext cx="6887547" cy="4296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206" y="3124994"/>
            <a:ext cx="5086350" cy="923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731" y="5763642"/>
            <a:ext cx="98869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428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4100206" y="4338056"/>
            <a:ext cx="4951902" cy="1934023"/>
            <a:chOff x="4419962" y="4336957"/>
            <a:chExt cx="7354168" cy="1933076"/>
          </a:xfrm>
        </p:grpSpPr>
        <p:sp>
          <p:nvSpPr>
            <p:cNvPr id="25" name="Rectangle 24"/>
            <p:cNvSpPr/>
            <p:nvPr/>
          </p:nvSpPr>
          <p:spPr>
            <a:xfrm>
              <a:off x="4419962" y="4676799"/>
              <a:ext cx="3410024" cy="338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rgbClr val="18181A"/>
                </a:solidFill>
                <a:latin typeface="+mj-lt"/>
              </a:endParaRPr>
            </a:p>
          </p:txBody>
        </p:sp>
        <p:sp>
          <p:nvSpPr>
            <p:cNvPr id="75789" name="Rectangle 25"/>
            <p:cNvSpPr>
              <a:spLocks noChangeArrowheads="1"/>
            </p:cNvSpPr>
            <p:nvPr/>
          </p:nvSpPr>
          <p:spPr bwMode="auto">
            <a:xfrm>
              <a:off x="8710308" y="4930935"/>
              <a:ext cx="26001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bg2"/>
                  </a:solidFill>
                </a:rPr>
                <a:t>November 3, 2016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6629" y="4336957"/>
              <a:ext cx="3527501" cy="1933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sp>
        <p:nvSpPr>
          <p:cNvPr id="75781" name="Rectangle 28"/>
          <p:cNvSpPr>
            <a:spLocks noChangeArrowheads="1"/>
          </p:cNvSpPr>
          <p:nvPr/>
        </p:nvSpPr>
        <p:spPr bwMode="auto">
          <a:xfrm>
            <a:off x="2056607" y="201016"/>
            <a:ext cx="7543800" cy="107721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b="1" dirty="0">
                <a:latin typeface="+mj-lt"/>
                <a:ea typeface="+mj-ea"/>
                <a:cs typeface="+mj-cs"/>
              </a:rPr>
              <a:t>Shaking/Shaping the Business Intelligence reef</a:t>
            </a:r>
          </a:p>
        </p:txBody>
      </p:sp>
      <p:sp>
        <p:nvSpPr>
          <p:cNvPr id="75782" name="Rectangle 29"/>
          <p:cNvSpPr>
            <a:spLocks noChangeArrowheads="1"/>
          </p:cNvSpPr>
          <p:nvPr/>
        </p:nvSpPr>
        <p:spPr bwMode="auto">
          <a:xfrm>
            <a:off x="2968239" y="1278234"/>
            <a:ext cx="625393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Poppins Light" pitchFamily="2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Poppins Light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Poppins Light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de-DE" altLang="en-US" sz="1300" dirty="0">
                <a:solidFill>
                  <a:schemeClr val="bg2"/>
                </a:solidFill>
                <a:cs typeface="Open Sans" pitchFamily="34" charset="0"/>
              </a:rPr>
              <a:t>L</a:t>
            </a:r>
            <a:endParaRPr lang="en-US" altLang="en-US" sz="1300" dirty="0">
              <a:solidFill>
                <a:schemeClr val="bg2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653944" y="1372394"/>
            <a:ext cx="2882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14257" y="1372394"/>
            <a:ext cx="9619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6" y="1466555"/>
            <a:ext cx="113919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0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4100206" y="4338056"/>
            <a:ext cx="4951902" cy="1934023"/>
            <a:chOff x="4419962" y="4336957"/>
            <a:chExt cx="7354168" cy="1933076"/>
          </a:xfrm>
        </p:grpSpPr>
        <p:sp>
          <p:nvSpPr>
            <p:cNvPr id="25" name="Rectangle 24"/>
            <p:cNvSpPr/>
            <p:nvPr/>
          </p:nvSpPr>
          <p:spPr>
            <a:xfrm>
              <a:off x="4419962" y="4676799"/>
              <a:ext cx="3410024" cy="338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rgbClr val="18181A"/>
                </a:solidFill>
                <a:latin typeface="+mj-lt"/>
              </a:endParaRPr>
            </a:p>
          </p:txBody>
        </p:sp>
        <p:sp>
          <p:nvSpPr>
            <p:cNvPr id="75789" name="Rectangle 25"/>
            <p:cNvSpPr>
              <a:spLocks noChangeArrowheads="1"/>
            </p:cNvSpPr>
            <p:nvPr/>
          </p:nvSpPr>
          <p:spPr bwMode="auto">
            <a:xfrm>
              <a:off x="8710308" y="4930935"/>
              <a:ext cx="26001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bg2"/>
                  </a:solidFill>
                </a:rPr>
                <a:t>November 3, 2016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6629" y="4336957"/>
              <a:ext cx="3527501" cy="1933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sp>
        <p:nvSpPr>
          <p:cNvPr id="75781" name="Rectangle 28"/>
          <p:cNvSpPr>
            <a:spLocks noChangeArrowheads="1"/>
          </p:cNvSpPr>
          <p:nvPr/>
        </p:nvSpPr>
        <p:spPr bwMode="auto">
          <a:xfrm>
            <a:off x="2056607" y="201016"/>
            <a:ext cx="7543800" cy="107721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b="1" dirty="0">
                <a:latin typeface="+mj-lt"/>
                <a:ea typeface="+mj-ea"/>
                <a:cs typeface="+mj-cs"/>
              </a:rPr>
              <a:t>Shaking/Shaping the Business Intelligence reef</a:t>
            </a:r>
          </a:p>
        </p:txBody>
      </p:sp>
      <p:sp>
        <p:nvSpPr>
          <p:cNvPr id="75782" name="Rectangle 29"/>
          <p:cNvSpPr>
            <a:spLocks noChangeArrowheads="1"/>
          </p:cNvSpPr>
          <p:nvPr/>
        </p:nvSpPr>
        <p:spPr bwMode="auto">
          <a:xfrm>
            <a:off x="2968239" y="1278234"/>
            <a:ext cx="625393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Poppins Light" pitchFamily="2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Poppins Light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Poppins Light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de-DE" altLang="en-US" sz="1300" dirty="0">
                <a:solidFill>
                  <a:schemeClr val="bg2"/>
                </a:solidFill>
                <a:cs typeface="Open Sans" pitchFamily="34" charset="0"/>
              </a:rPr>
              <a:t>L</a:t>
            </a:r>
            <a:endParaRPr lang="en-US" altLang="en-US" sz="1300" dirty="0">
              <a:solidFill>
                <a:schemeClr val="bg2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653944" y="1372394"/>
            <a:ext cx="2882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14257" y="1372394"/>
            <a:ext cx="9619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903" y="1610633"/>
            <a:ext cx="5732780" cy="514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884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4100206" y="4338056"/>
            <a:ext cx="4951902" cy="1934023"/>
            <a:chOff x="4419962" y="4336957"/>
            <a:chExt cx="7354168" cy="1933076"/>
          </a:xfrm>
        </p:grpSpPr>
        <p:sp>
          <p:nvSpPr>
            <p:cNvPr id="25" name="Rectangle 24"/>
            <p:cNvSpPr/>
            <p:nvPr/>
          </p:nvSpPr>
          <p:spPr>
            <a:xfrm>
              <a:off x="4419962" y="4676799"/>
              <a:ext cx="3410024" cy="338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rgbClr val="18181A"/>
                </a:solidFill>
                <a:latin typeface="+mj-lt"/>
              </a:endParaRPr>
            </a:p>
          </p:txBody>
        </p:sp>
        <p:sp>
          <p:nvSpPr>
            <p:cNvPr id="75789" name="Rectangle 25"/>
            <p:cNvSpPr>
              <a:spLocks noChangeArrowheads="1"/>
            </p:cNvSpPr>
            <p:nvPr/>
          </p:nvSpPr>
          <p:spPr bwMode="auto">
            <a:xfrm>
              <a:off x="8710308" y="4930935"/>
              <a:ext cx="26001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Char char="•"/>
                <a:defRPr sz="2800"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solidFill>
                    <a:schemeClr val="bg2"/>
                  </a:solidFill>
                </a:rPr>
                <a:t>November 3, 2016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6629" y="4336957"/>
              <a:ext cx="3527501" cy="1933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sp>
        <p:nvSpPr>
          <p:cNvPr id="75781" name="Rectangle 28"/>
          <p:cNvSpPr>
            <a:spLocks noChangeArrowheads="1"/>
          </p:cNvSpPr>
          <p:nvPr/>
        </p:nvSpPr>
        <p:spPr bwMode="auto">
          <a:xfrm>
            <a:off x="2056607" y="201016"/>
            <a:ext cx="7543800" cy="107721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b="1" dirty="0">
                <a:latin typeface="+mj-lt"/>
                <a:ea typeface="+mj-ea"/>
                <a:cs typeface="+mj-cs"/>
              </a:rPr>
              <a:t>Shaking/Shaping the Business Intelligence reef</a:t>
            </a:r>
          </a:p>
        </p:txBody>
      </p:sp>
      <p:sp>
        <p:nvSpPr>
          <p:cNvPr id="75782" name="Rectangle 29"/>
          <p:cNvSpPr>
            <a:spLocks noChangeArrowheads="1"/>
          </p:cNvSpPr>
          <p:nvPr/>
        </p:nvSpPr>
        <p:spPr bwMode="auto">
          <a:xfrm>
            <a:off x="2968239" y="1278234"/>
            <a:ext cx="625393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Poppins Light" pitchFamily="2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Poppins Light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Poppins Light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de-DE" altLang="en-US" sz="1300" dirty="0">
                <a:solidFill>
                  <a:schemeClr val="bg2"/>
                </a:solidFill>
                <a:cs typeface="Open Sans" pitchFamily="34" charset="0"/>
              </a:rPr>
              <a:t>L</a:t>
            </a:r>
            <a:endParaRPr lang="en-US" altLang="en-US" sz="1300" dirty="0">
              <a:solidFill>
                <a:schemeClr val="bg2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653944" y="1372394"/>
            <a:ext cx="2882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14257" y="1372394"/>
            <a:ext cx="9619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933574"/>
            <a:ext cx="10918890" cy="393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196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28"/>
          <p:cNvSpPr>
            <a:spLocks noChangeArrowheads="1"/>
          </p:cNvSpPr>
          <p:nvPr/>
        </p:nvSpPr>
        <p:spPr bwMode="auto">
          <a:xfrm>
            <a:off x="2056607" y="201016"/>
            <a:ext cx="7543800" cy="107721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200" b="1" dirty="0">
                <a:latin typeface="+mj-lt"/>
                <a:ea typeface="+mj-ea"/>
                <a:cs typeface="+mj-cs"/>
              </a:rPr>
              <a:t>Shaking/Shaping the Business Intelligence reef</a:t>
            </a:r>
          </a:p>
        </p:txBody>
      </p:sp>
      <p:sp>
        <p:nvSpPr>
          <p:cNvPr id="75782" name="Rectangle 29"/>
          <p:cNvSpPr>
            <a:spLocks noChangeArrowheads="1"/>
          </p:cNvSpPr>
          <p:nvPr/>
        </p:nvSpPr>
        <p:spPr bwMode="auto">
          <a:xfrm>
            <a:off x="2968239" y="1278234"/>
            <a:ext cx="6253936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Poppins Light" pitchFamily="2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Poppins Light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Poppins Light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Poppins Light" pitchFamily="2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de-DE" altLang="en-US" sz="1300" dirty="0">
                <a:solidFill>
                  <a:schemeClr val="bg2"/>
                </a:solidFill>
                <a:cs typeface="Open Sans" pitchFamily="34" charset="0"/>
              </a:rPr>
              <a:t>L</a:t>
            </a:r>
            <a:endParaRPr lang="en-US" altLang="en-US" sz="1300" dirty="0">
              <a:solidFill>
                <a:schemeClr val="bg2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653944" y="1372394"/>
            <a:ext cx="2882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14257" y="1372394"/>
            <a:ext cx="9619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91" y="1610633"/>
            <a:ext cx="8136030" cy="49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309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5163470" y="1550679"/>
            <a:ext cx="1434913" cy="873327"/>
            <a:chOff x="5070475" y="1906588"/>
            <a:chExt cx="1444625" cy="879475"/>
          </a:xfrm>
          <a:solidFill>
            <a:schemeClr val="tx1"/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5070475" y="1906588"/>
              <a:ext cx="1444625" cy="879475"/>
            </a:xfrm>
            <a:custGeom>
              <a:avLst/>
              <a:gdLst>
                <a:gd name="T0" fmla="*/ 69 w 384"/>
                <a:gd name="T1" fmla="*/ 0 h 234"/>
                <a:gd name="T2" fmla="*/ 384 w 384"/>
                <a:gd name="T3" fmla="*/ 0 h 234"/>
                <a:gd name="T4" fmla="*/ 384 w 384"/>
                <a:gd name="T5" fmla="*/ 234 h 234"/>
                <a:gd name="T6" fmla="*/ 0 w 384"/>
                <a:gd name="T7" fmla="*/ 234 h 234"/>
                <a:gd name="T8" fmla="*/ 0 w 384"/>
                <a:gd name="T9" fmla="*/ 129 h 234"/>
                <a:gd name="T10" fmla="*/ 69 w 384"/>
                <a:gd name="T1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4" h="234">
                  <a:moveTo>
                    <a:pt x="69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384" y="234"/>
                    <a:pt x="384" y="234"/>
                    <a:pt x="384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25"/>
                    <a:pt x="69" y="0"/>
                    <a:pt x="69" y="0"/>
                  </a:cubicBezTo>
                  <a:close/>
                </a:path>
              </a:pathLst>
            </a:custGeom>
            <a:grpFill/>
            <a:ln w="31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latinLnBrk="1" hangingPunct="1"/>
              <a:endParaRPr lang="en-US" altLang="en-US" sz="3200">
                <a:solidFill>
                  <a:srgbClr val="FFFFFF"/>
                </a:solidFill>
                <a:latin typeface="Roboto Thin"/>
                <a:ea typeface="Roboto Thin"/>
                <a:cs typeface="Roboto Thin"/>
              </a:endParaRPr>
            </a:p>
          </p:txBody>
        </p:sp>
        <p:sp>
          <p:nvSpPr>
            <p:cNvPr id="4" name="Freeform 20"/>
            <p:cNvSpPr>
              <a:spLocks/>
            </p:cNvSpPr>
            <p:nvPr/>
          </p:nvSpPr>
          <p:spPr bwMode="auto">
            <a:xfrm>
              <a:off x="5070475" y="1906588"/>
              <a:ext cx="258882" cy="879475"/>
            </a:xfrm>
            <a:custGeom>
              <a:avLst/>
              <a:gdLst>
                <a:gd name="T0" fmla="*/ 69 w 69"/>
                <a:gd name="T1" fmla="*/ 0 h 234"/>
                <a:gd name="T2" fmla="*/ 21 w 69"/>
                <a:gd name="T3" fmla="*/ 121 h 234"/>
                <a:gd name="T4" fmla="*/ 21 w 69"/>
                <a:gd name="T5" fmla="*/ 234 h 234"/>
                <a:gd name="T6" fmla="*/ 0 w 69"/>
                <a:gd name="T7" fmla="*/ 234 h 234"/>
                <a:gd name="T8" fmla="*/ 0 w 69"/>
                <a:gd name="T9" fmla="*/ 129 h 234"/>
                <a:gd name="T10" fmla="*/ 69 w 69"/>
                <a:gd name="T1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234">
                  <a:moveTo>
                    <a:pt x="69" y="0"/>
                  </a:moveTo>
                  <a:cubicBezTo>
                    <a:pt x="15" y="60"/>
                    <a:pt x="21" y="121"/>
                    <a:pt x="21" y="121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26"/>
                    <a:pt x="67" y="1"/>
                    <a:pt x="69" y="0"/>
                  </a:cubicBezTo>
                  <a:close/>
                </a:path>
              </a:pathLst>
            </a:custGeom>
            <a:grpFill/>
            <a:ln w="3175" cap="flat" cmpd="sng" algn="ctr">
              <a:noFill/>
              <a:prstDash val="solid"/>
              <a:miter lim="800000"/>
            </a:ln>
            <a:effectLst>
              <a:outerShdw dist="38100" dir="5400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latinLnBrk="1" hangingPunct="1"/>
              <a:endParaRPr lang="en-US" altLang="en-US" sz="3200">
                <a:solidFill>
                  <a:srgbClr val="FFFFFF"/>
                </a:solidFill>
                <a:latin typeface="Roboto Thin"/>
                <a:ea typeface="Roboto Thin"/>
                <a:cs typeface="Roboto Thin"/>
              </a:endParaRPr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5688856" y="1341079"/>
            <a:ext cx="2393640" cy="2515182"/>
            <a:chOff x="5597407" y="2027013"/>
            <a:chExt cx="2393190" cy="2515616"/>
          </a:xfrm>
          <a:solidFill>
            <a:schemeClr val="bg2"/>
          </a:solidFill>
        </p:grpSpPr>
        <p:grpSp>
          <p:nvGrpSpPr>
            <p:cNvPr id="125996" name="그룹 4"/>
            <p:cNvGrpSpPr>
              <a:grpSpLocks/>
            </p:cNvGrpSpPr>
            <p:nvPr/>
          </p:nvGrpSpPr>
          <p:grpSpPr bwMode="auto">
            <a:xfrm>
              <a:off x="7117748" y="3110125"/>
              <a:ext cx="872849" cy="1432504"/>
              <a:chOff x="7131419" y="2786327"/>
              <a:chExt cx="879106" cy="1442773"/>
            </a:xfrm>
            <a:grpFill/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7131419" y="2786327"/>
                <a:ext cx="879102" cy="1442773"/>
              </a:xfrm>
              <a:custGeom>
                <a:avLst/>
                <a:gdLst>
                  <a:gd name="T0" fmla="*/ 234 w 234"/>
                  <a:gd name="T1" fmla="*/ 69 h 384"/>
                  <a:gd name="T2" fmla="*/ 234 w 234"/>
                  <a:gd name="T3" fmla="*/ 384 h 384"/>
                  <a:gd name="T4" fmla="*/ 0 w 234"/>
                  <a:gd name="T5" fmla="*/ 384 h 384"/>
                  <a:gd name="T6" fmla="*/ 0 w 234"/>
                  <a:gd name="T7" fmla="*/ 0 h 384"/>
                  <a:gd name="T8" fmla="*/ 106 w 234"/>
                  <a:gd name="T9" fmla="*/ 0 h 384"/>
                  <a:gd name="T10" fmla="*/ 234 w 234"/>
                  <a:gd name="T11" fmla="*/ 6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84">
                    <a:moveTo>
                      <a:pt x="234" y="69"/>
                    </a:moveTo>
                    <a:cubicBezTo>
                      <a:pt x="234" y="384"/>
                      <a:pt x="234" y="384"/>
                      <a:pt x="234" y="384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210" y="0"/>
                      <a:pt x="234" y="69"/>
                      <a:pt x="234" y="69"/>
                    </a:cubicBez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</a:endParaRPr>
              </a:p>
            </p:txBody>
          </p:sp>
          <p:sp>
            <p:nvSpPr>
              <p:cNvPr id="7" name="Freeform 8"/>
              <p:cNvSpPr>
                <a:spLocks/>
              </p:cNvSpPr>
              <p:nvPr/>
            </p:nvSpPr>
            <p:spPr bwMode="auto">
              <a:xfrm>
                <a:off x="7131422" y="2786327"/>
                <a:ext cx="879103" cy="259123"/>
              </a:xfrm>
              <a:custGeom>
                <a:avLst/>
                <a:gdLst>
                  <a:gd name="T0" fmla="*/ 234 w 234"/>
                  <a:gd name="T1" fmla="*/ 69 h 69"/>
                  <a:gd name="T2" fmla="*/ 114 w 234"/>
                  <a:gd name="T3" fmla="*/ 21 h 69"/>
                  <a:gd name="T4" fmla="*/ 0 w 234"/>
                  <a:gd name="T5" fmla="*/ 21 h 69"/>
                  <a:gd name="T6" fmla="*/ 0 w 234"/>
                  <a:gd name="T7" fmla="*/ 0 h 69"/>
                  <a:gd name="T8" fmla="*/ 106 w 234"/>
                  <a:gd name="T9" fmla="*/ 0 h 69"/>
                  <a:gd name="T10" fmla="*/ 234 w 234"/>
                  <a:gd name="T11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69">
                    <a:moveTo>
                      <a:pt x="234" y="69"/>
                    </a:moveTo>
                    <a:cubicBezTo>
                      <a:pt x="175" y="16"/>
                      <a:pt x="114" y="21"/>
                      <a:pt x="114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208" y="0"/>
                      <a:pt x="234" y="67"/>
                      <a:pt x="234" y="69"/>
                    </a:cubicBez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</a:endParaRPr>
              </a:p>
            </p:txBody>
          </p:sp>
        </p:grpSp>
        <p:grpSp>
          <p:nvGrpSpPr>
            <p:cNvPr id="125997" name="그룹 3"/>
            <p:cNvGrpSpPr>
              <a:grpSpLocks/>
            </p:cNvGrpSpPr>
            <p:nvPr/>
          </p:nvGrpSpPr>
          <p:grpSpPr bwMode="auto">
            <a:xfrm>
              <a:off x="5597407" y="2027013"/>
              <a:ext cx="2393183" cy="1340392"/>
              <a:chOff x="5600183" y="1695449"/>
              <a:chExt cx="2410339" cy="1350001"/>
            </a:xfrm>
            <a:grpFill/>
          </p:grpSpPr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5742437" y="1695449"/>
                <a:ext cx="2268085" cy="1350001"/>
              </a:xfrm>
              <a:custGeom>
                <a:avLst/>
                <a:gdLst>
                  <a:gd name="T0" fmla="*/ 184 w 603"/>
                  <a:gd name="T1" fmla="*/ 290 h 359"/>
                  <a:gd name="T2" fmla="*/ 184 w 603"/>
                  <a:gd name="T3" fmla="*/ 346 h 359"/>
                  <a:gd name="T4" fmla="*/ 0 w 603"/>
                  <a:gd name="T5" fmla="*/ 173 h 359"/>
                  <a:gd name="T6" fmla="*/ 184 w 603"/>
                  <a:gd name="T7" fmla="*/ 0 h 359"/>
                  <a:gd name="T8" fmla="*/ 184 w 603"/>
                  <a:gd name="T9" fmla="*/ 56 h 359"/>
                  <a:gd name="T10" fmla="*/ 323 w 603"/>
                  <a:gd name="T11" fmla="*/ 56 h 359"/>
                  <a:gd name="T12" fmla="*/ 408 w 603"/>
                  <a:gd name="T13" fmla="*/ 94 h 359"/>
                  <a:gd name="T14" fmla="*/ 575 w 603"/>
                  <a:gd name="T15" fmla="*/ 284 h 359"/>
                  <a:gd name="T16" fmla="*/ 603 w 603"/>
                  <a:gd name="T17" fmla="*/ 359 h 359"/>
                  <a:gd name="T18" fmla="*/ 475 w 603"/>
                  <a:gd name="T19" fmla="*/ 290 h 359"/>
                  <a:gd name="T20" fmla="*/ 184 w 603"/>
                  <a:gd name="T21" fmla="*/ 29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3" h="359">
                    <a:moveTo>
                      <a:pt x="184" y="290"/>
                    </a:moveTo>
                    <a:cubicBezTo>
                      <a:pt x="184" y="346"/>
                      <a:pt x="184" y="346"/>
                      <a:pt x="184" y="346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4" y="56"/>
                      <a:pt x="184" y="56"/>
                      <a:pt x="184" y="56"/>
                    </a:cubicBezTo>
                    <a:cubicBezTo>
                      <a:pt x="323" y="56"/>
                      <a:pt x="323" y="56"/>
                      <a:pt x="323" y="56"/>
                    </a:cubicBezTo>
                    <a:cubicBezTo>
                      <a:pt x="355" y="56"/>
                      <a:pt x="386" y="70"/>
                      <a:pt x="408" y="94"/>
                    </a:cubicBezTo>
                    <a:cubicBezTo>
                      <a:pt x="575" y="284"/>
                      <a:pt x="575" y="284"/>
                      <a:pt x="575" y="284"/>
                    </a:cubicBezTo>
                    <a:cubicBezTo>
                      <a:pt x="593" y="305"/>
                      <a:pt x="603" y="332"/>
                      <a:pt x="603" y="359"/>
                    </a:cubicBezTo>
                    <a:cubicBezTo>
                      <a:pt x="603" y="359"/>
                      <a:pt x="579" y="290"/>
                      <a:pt x="475" y="290"/>
                    </a:cubicBezTo>
                    <a:cubicBezTo>
                      <a:pt x="423" y="290"/>
                      <a:pt x="184" y="290"/>
                      <a:pt x="184" y="290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pPr eaLnBrk="1" latinLnBrk="1" hangingPunct="1"/>
                <a:endParaRPr lang="en-US" altLang="en-US" sz="3200">
                  <a:latin typeface="Roboto Thin"/>
                  <a:ea typeface="Roboto Thin"/>
                  <a:cs typeface="Roboto Thin"/>
                </a:endParaRPr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5600183" y="1906586"/>
                <a:ext cx="608979" cy="879739"/>
              </a:xfrm>
              <a:custGeom>
                <a:avLst/>
                <a:gdLst>
                  <a:gd name="T0" fmla="*/ 384 w 384"/>
                  <a:gd name="T1" fmla="*/ 554 h 554"/>
                  <a:gd name="T2" fmla="*/ 294 w 384"/>
                  <a:gd name="T3" fmla="*/ 554 h 554"/>
                  <a:gd name="T4" fmla="*/ 0 w 384"/>
                  <a:gd name="T5" fmla="*/ 277 h 554"/>
                  <a:gd name="T6" fmla="*/ 294 w 384"/>
                  <a:gd name="T7" fmla="*/ 0 h 554"/>
                  <a:gd name="T8" fmla="*/ 384 w 384"/>
                  <a:gd name="T9" fmla="*/ 0 h 554"/>
                  <a:gd name="T10" fmla="*/ 90 w 384"/>
                  <a:gd name="T11" fmla="*/ 277 h 554"/>
                  <a:gd name="T12" fmla="*/ 384 w 384"/>
                  <a:gd name="T13" fmla="*/ 554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554">
                    <a:moveTo>
                      <a:pt x="384" y="554"/>
                    </a:moveTo>
                    <a:lnTo>
                      <a:pt x="294" y="554"/>
                    </a:lnTo>
                    <a:lnTo>
                      <a:pt x="0" y="277"/>
                    </a:lnTo>
                    <a:lnTo>
                      <a:pt x="294" y="0"/>
                    </a:lnTo>
                    <a:lnTo>
                      <a:pt x="384" y="0"/>
                    </a:lnTo>
                    <a:lnTo>
                      <a:pt x="90" y="277"/>
                    </a:lnTo>
                    <a:lnTo>
                      <a:pt x="384" y="554"/>
                    </a:lnTo>
                    <a:close/>
                  </a:path>
                </a:pathLst>
              </a:custGeom>
              <a:grpFill/>
              <a:ln w="317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</a:endParaRPr>
              </a:p>
            </p:txBody>
          </p:sp>
        </p:grpSp>
        <p:sp>
          <p:nvSpPr>
            <p:cNvPr id="125998" name="TextBox 41"/>
            <p:cNvSpPr txBox="1">
              <a:spLocks noChangeArrowheads="1"/>
            </p:cNvSpPr>
            <p:nvPr/>
          </p:nvSpPr>
          <p:spPr bwMode="auto">
            <a:xfrm>
              <a:off x="6242127" y="2362110"/>
              <a:ext cx="1013371" cy="52343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r" eaLnBrk="1" hangingPunct="1"/>
              <a:r>
                <a:rPr lang="en-US" altLang="zh-CN" sz="2800" dirty="0">
                  <a:solidFill>
                    <a:srgbClr val="333300"/>
                  </a:solidFill>
                  <a:latin typeface="Montserrat Light" pitchFamily="50" charset="0"/>
                  <a:ea typeface="宋体" pitchFamily="2" charset="-122"/>
                </a:rPr>
                <a:t>03</a:t>
              </a:r>
              <a:endParaRPr lang="vi-VN" altLang="zh-CN" sz="2800" dirty="0">
                <a:solidFill>
                  <a:srgbClr val="333300"/>
                </a:solidFill>
                <a:latin typeface="Montserrat" pitchFamily="50" charset="0"/>
              </a:endParaRPr>
            </a:p>
          </p:txBody>
        </p:sp>
      </p:grpSp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5774573" y="2951180"/>
            <a:ext cx="2520623" cy="2396092"/>
            <a:chOff x="5683036" y="3636314"/>
            <a:chExt cx="2520345" cy="2395825"/>
          </a:xfrm>
          <a:solidFill>
            <a:schemeClr val="bg1">
              <a:lumMod val="65000"/>
            </a:schemeClr>
          </a:solidFill>
        </p:grpSpPr>
        <p:grpSp>
          <p:nvGrpSpPr>
            <p:cNvPr id="125989" name="그룹 6"/>
            <p:cNvGrpSpPr>
              <a:grpSpLocks/>
            </p:cNvGrpSpPr>
            <p:nvPr/>
          </p:nvGrpSpPr>
          <p:grpSpPr bwMode="auto">
            <a:xfrm>
              <a:off x="5683036" y="5158924"/>
              <a:ext cx="1434343" cy="873215"/>
              <a:chOff x="5686425" y="4849813"/>
              <a:chExt cx="1444625" cy="879475"/>
            </a:xfrm>
            <a:grpFill/>
          </p:grpSpPr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5686425" y="4849798"/>
                <a:ext cx="1445041" cy="879490"/>
              </a:xfrm>
              <a:custGeom>
                <a:avLst/>
                <a:gdLst>
                  <a:gd name="T0" fmla="*/ 315 w 384"/>
                  <a:gd name="T1" fmla="*/ 234 h 234"/>
                  <a:gd name="T2" fmla="*/ 0 w 384"/>
                  <a:gd name="T3" fmla="*/ 234 h 234"/>
                  <a:gd name="T4" fmla="*/ 0 w 384"/>
                  <a:gd name="T5" fmla="*/ 0 h 234"/>
                  <a:gd name="T6" fmla="*/ 384 w 384"/>
                  <a:gd name="T7" fmla="*/ 0 h 234"/>
                  <a:gd name="T8" fmla="*/ 384 w 384"/>
                  <a:gd name="T9" fmla="*/ 105 h 234"/>
                  <a:gd name="T10" fmla="*/ 315 w 384"/>
                  <a:gd name="T1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234">
                    <a:moveTo>
                      <a:pt x="315" y="234"/>
                    </a:moveTo>
                    <a:cubicBezTo>
                      <a:pt x="0" y="234"/>
                      <a:pt x="0" y="234"/>
                      <a:pt x="0" y="23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4" y="0"/>
                      <a:pt x="384" y="0"/>
                      <a:pt x="384" y="0"/>
                    </a:cubicBezTo>
                    <a:cubicBezTo>
                      <a:pt x="384" y="105"/>
                      <a:pt x="384" y="105"/>
                      <a:pt x="384" y="105"/>
                    </a:cubicBezTo>
                    <a:cubicBezTo>
                      <a:pt x="384" y="209"/>
                      <a:pt x="315" y="234"/>
                      <a:pt x="315" y="234"/>
                    </a:cubicBezTo>
                    <a:close/>
                  </a:path>
                </a:pathLst>
              </a:cu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</a:endParaRPr>
              </a:p>
            </p:txBody>
          </p:sp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>
                <a:off x="6872509" y="4849798"/>
                <a:ext cx="258956" cy="879490"/>
              </a:xfrm>
              <a:custGeom>
                <a:avLst/>
                <a:gdLst>
                  <a:gd name="T0" fmla="*/ 0 w 69"/>
                  <a:gd name="T1" fmla="*/ 234 h 234"/>
                  <a:gd name="T2" fmla="*/ 48 w 69"/>
                  <a:gd name="T3" fmla="*/ 113 h 234"/>
                  <a:gd name="T4" fmla="*/ 48 w 69"/>
                  <a:gd name="T5" fmla="*/ 0 h 234"/>
                  <a:gd name="T6" fmla="*/ 69 w 69"/>
                  <a:gd name="T7" fmla="*/ 0 h 234"/>
                  <a:gd name="T8" fmla="*/ 69 w 69"/>
                  <a:gd name="T9" fmla="*/ 105 h 234"/>
                  <a:gd name="T10" fmla="*/ 0 w 69"/>
                  <a:gd name="T11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34">
                    <a:moveTo>
                      <a:pt x="0" y="234"/>
                    </a:moveTo>
                    <a:cubicBezTo>
                      <a:pt x="54" y="174"/>
                      <a:pt x="48" y="113"/>
                      <a:pt x="48" y="11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69" y="207"/>
                      <a:pt x="2" y="233"/>
                      <a:pt x="0" y="234"/>
                    </a:cubicBezTo>
                    <a:close/>
                  </a:path>
                </a:pathLst>
              </a:custGeom>
              <a:grpFill/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</a:endParaRPr>
              </a:p>
            </p:txBody>
          </p:sp>
        </p:grpSp>
        <p:grpSp>
          <p:nvGrpSpPr>
            <p:cNvPr id="125990" name="그룹 5"/>
            <p:cNvGrpSpPr>
              <a:grpSpLocks/>
            </p:cNvGrpSpPr>
            <p:nvPr/>
          </p:nvGrpSpPr>
          <p:grpSpPr bwMode="auto">
            <a:xfrm>
              <a:off x="6860458" y="3636314"/>
              <a:ext cx="1342923" cy="2395824"/>
              <a:chOff x="6872288" y="3316288"/>
              <a:chExt cx="1352550" cy="2413000"/>
            </a:xfrm>
            <a:grpFill/>
          </p:grpSpPr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6872510" y="3458605"/>
                <a:ext cx="1352328" cy="2270684"/>
              </a:xfrm>
              <a:custGeom>
                <a:avLst/>
                <a:gdLst>
                  <a:gd name="T0" fmla="*/ 69 w 360"/>
                  <a:gd name="T1" fmla="*/ 185 h 604"/>
                  <a:gd name="T2" fmla="*/ 13 w 360"/>
                  <a:gd name="T3" fmla="*/ 185 h 604"/>
                  <a:gd name="T4" fmla="*/ 186 w 360"/>
                  <a:gd name="T5" fmla="*/ 0 h 604"/>
                  <a:gd name="T6" fmla="*/ 360 w 360"/>
                  <a:gd name="T7" fmla="*/ 185 h 604"/>
                  <a:gd name="T8" fmla="*/ 303 w 360"/>
                  <a:gd name="T9" fmla="*/ 185 h 604"/>
                  <a:gd name="T10" fmla="*/ 303 w 360"/>
                  <a:gd name="T11" fmla="*/ 323 h 604"/>
                  <a:gd name="T12" fmla="*/ 265 w 360"/>
                  <a:gd name="T13" fmla="*/ 408 h 604"/>
                  <a:gd name="T14" fmla="*/ 75 w 360"/>
                  <a:gd name="T15" fmla="*/ 575 h 604"/>
                  <a:gd name="T16" fmla="*/ 0 w 360"/>
                  <a:gd name="T17" fmla="*/ 604 h 604"/>
                  <a:gd name="T18" fmla="*/ 69 w 360"/>
                  <a:gd name="T19" fmla="*/ 475 h 604"/>
                  <a:gd name="T20" fmla="*/ 69 w 360"/>
                  <a:gd name="T21" fmla="*/ 185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0" h="604">
                    <a:moveTo>
                      <a:pt x="69" y="185"/>
                    </a:moveTo>
                    <a:cubicBezTo>
                      <a:pt x="13" y="185"/>
                      <a:pt x="13" y="185"/>
                      <a:pt x="13" y="185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360" y="185"/>
                      <a:pt x="360" y="185"/>
                      <a:pt x="360" y="185"/>
                    </a:cubicBezTo>
                    <a:cubicBezTo>
                      <a:pt x="303" y="185"/>
                      <a:pt x="303" y="185"/>
                      <a:pt x="303" y="185"/>
                    </a:cubicBezTo>
                    <a:cubicBezTo>
                      <a:pt x="303" y="323"/>
                      <a:pt x="303" y="323"/>
                      <a:pt x="303" y="323"/>
                    </a:cubicBezTo>
                    <a:cubicBezTo>
                      <a:pt x="303" y="356"/>
                      <a:pt x="289" y="387"/>
                      <a:pt x="265" y="408"/>
                    </a:cubicBezTo>
                    <a:cubicBezTo>
                      <a:pt x="75" y="575"/>
                      <a:pt x="75" y="575"/>
                      <a:pt x="75" y="575"/>
                    </a:cubicBezTo>
                    <a:cubicBezTo>
                      <a:pt x="54" y="594"/>
                      <a:pt x="28" y="604"/>
                      <a:pt x="0" y="604"/>
                    </a:cubicBezTo>
                    <a:cubicBezTo>
                      <a:pt x="0" y="604"/>
                      <a:pt x="69" y="579"/>
                      <a:pt x="69" y="475"/>
                    </a:cubicBezTo>
                    <a:cubicBezTo>
                      <a:pt x="69" y="423"/>
                      <a:pt x="69" y="185"/>
                      <a:pt x="69" y="1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pPr eaLnBrk="1" latinLnBrk="1" hangingPunct="1"/>
                <a:endParaRPr lang="en-US" altLang="en-US" sz="3200">
                  <a:latin typeface="Roboto Thin"/>
                  <a:ea typeface="Roboto Thin"/>
                  <a:cs typeface="Roboto Thin"/>
                </a:endParaRPr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7131466" y="3316288"/>
                <a:ext cx="879173" cy="612445"/>
              </a:xfrm>
              <a:custGeom>
                <a:avLst/>
                <a:gdLst>
                  <a:gd name="T0" fmla="*/ 554 w 554"/>
                  <a:gd name="T1" fmla="*/ 296 h 386"/>
                  <a:gd name="T2" fmla="*/ 554 w 554"/>
                  <a:gd name="T3" fmla="*/ 386 h 386"/>
                  <a:gd name="T4" fmla="*/ 277 w 554"/>
                  <a:gd name="T5" fmla="*/ 90 h 386"/>
                  <a:gd name="T6" fmla="*/ 0 w 554"/>
                  <a:gd name="T7" fmla="*/ 386 h 386"/>
                  <a:gd name="T8" fmla="*/ 0 w 554"/>
                  <a:gd name="T9" fmla="*/ 296 h 386"/>
                  <a:gd name="T10" fmla="*/ 277 w 554"/>
                  <a:gd name="T11" fmla="*/ 0 h 386"/>
                  <a:gd name="T12" fmla="*/ 554 w 554"/>
                  <a:gd name="T13" fmla="*/ 29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4" h="386">
                    <a:moveTo>
                      <a:pt x="554" y="296"/>
                    </a:moveTo>
                    <a:lnTo>
                      <a:pt x="554" y="386"/>
                    </a:lnTo>
                    <a:lnTo>
                      <a:pt x="277" y="90"/>
                    </a:lnTo>
                    <a:lnTo>
                      <a:pt x="0" y="386"/>
                    </a:lnTo>
                    <a:lnTo>
                      <a:pt x="0" y="296"/>
                    </a:lnTo>
                    <a:lnTo>
                      <a:pt x="277" y="0"/>
                    </a:lnTo>
                    <a:lnTo>
                      <a:pt x="554" y="296"/>
                    </a:lnTo>
                    <a:close/>
                  </a:path>
                </a:pathLst>
              </a:custGeom>
              <a:grpFill/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</a:endParaRPr>
              </a:p>
            </p:txBody>
          </p:sp>
        </p:grpSp>
        <p:sp>
          <p:nvSpPr>
            <p:cNvPr id="125991" name="TextBox 40"/>
            <p:cNvSpPr txBox="1">
              <a:spLocks noChangeArrowheads="1"/>
            </p:cNvSpPr>
            <p:nvPr/>
          </p:nvSpPr>
          <p:spPr bwMode="auto">
            <a:xfrm>
              <a:off x="7117793" y="4282504"/>
              <a:ext cx="872906" cy="5232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r" eaLnBrk="1" hangingPunct="1"/>
              <a:r>
                <a:rPr lang="en-US" altLang="zh-CN" sz="2800" dirty="0">
                  <a:solidFill>
                    <a:schemeClr val="bg1"/>
                  </a:solidFill>
                  <a:latin typeface="Montserrat Light" pitchFamily="50" charset="0"/>
                  <a:ea typeface="宋体" pitchFamily="2" charset="-122"/>
                </a:rPr>
                <a:t>02</a:t>
              </a:r>
              <a:endParaRPr lang="vi-VN" altLang="zh-CN" sz="2800" dirty="0">
                <a:solidFill>
                  <a:schemeClr val="bg1"/>
                </a:solidFill>
                <a:latin typeface="Montserrat" pitchFamily="50" charset="0"/>
              </a:endParaRPr>
            </a:p>
          </p:txBody>
        </p:sp>
      </p:grpSp>
      <p:sp>
        <p:nvSpPr>
          <p:cNvPr id="32" name="Shape 5139"/>
          <p:cNvSpPr/>
          <p:nvPr/>
        </p:nvSpPr>
        <p:spPr>
          <a:xfrm>
            <a:off x="8711595" y="806105"/>
            <a:ext cx="2625383" cy="33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lIns="45719" tIns="45719" rIns="45719" bIns="4571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Roboto Light" panose="02000000000000000000" pitchFamily="2" charset="0"/>
              </a:rPr>
              <a:t>Service</a:t>
            </a:r>
          </a:p>
        </p:txBody>
      </p:sp>
      <p:sp>
        <p:nvSpPr>
          <p:cNvPr id="34" name="Shape 5139"/>
          <p:cNvSpPr/>
          <p:nvPr/>
        </p:nvSpPr>
        <p:spPr>
          <a:xfrm>
            <a:off x="8711595" y="3612838"/>
            <a:ext cx="2752994" cy="33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square" lIns="45719" tIns="45719" rIns="45719" bIns="4571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Roboto Light" panose="02000000000000000000" pitchFamily="2" charset="0"/>
              </a:rPr>
              <a:t>Procurement/Supply Chain</a:t>
            </a:r>
          </a:p>
        </p:txBody>
      </p:sp>
      <p:sp>
        <p:nvSpPr>
          <p:cNvPr id="36" name="Shape 5139"/>
          <p:cNvSpPr/>
          <p:nvPr/>
        </p:nvSpPr>
        <p:spPr>
          <a:xfrm>
            <a:off x="279508" y="817428"/>
            <a:ext cx="2458717" cy="33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lIns="45719" tIns="45719" rIns="45719" bIns="4571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Roboto Light" panose="02000000000000000000" pitchFamily="2" charset="0"/>
              </a:rPr>
              <a:t>Controlling / Finance</a:t>
            </a:r>
          </a:p>
        </p:txBody>
      </p:sp>
      <p:sp>
        <p:nvSpPr>
          <p:cNvPr id="38" name="Shape 5139"/>
          <p:cNvSpPr/>
          <p:nvPr/>
        </p:nvSpPr>
        <p:spPr>
          <a:xfrm>
            <a:off x="275956" y="3782153"/>
            <a:ext cx="2458717" cy="33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lIns="45719" tIns="45719" rIns="45719" bIns="4571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Roboto Light" panose="02000000000000000000" pitchFamily="2" charset="0"/>
              </a:rPr>
              <a:t>Sales</a:t>
            </a:r>
          </a:p>
        </p:txBody>
      </p:sp>
      <p:grpSp>
        <p:nvGrpSpPr>
          <p:cNvPr id="20" name="Group 29"/>
          <p:cNvGrpSpPr>
            <a:grpSpLocks/>
          </p:cNvGrpSpPr>
          <p:nvPr/>
        </p:nvGrpSpPr>
        <p:grpSpPr bwMode="auto">
          <a:xfrm>
            <a:off x="4290459" y="3035334"/>
            <a:ext cx="2395225" cy="2521535"/>
            <a:chOff x="4198255" y="4052734"/>
            <a:chExt cx="2395824" cy="2520344"/>
          </a:xfrm>
          <a:solidFill>
            <a:srgbClr val="FF0000"/>
          </a:solidFill>
        </p:grpSpPr>
        <p:grpSp>
          <p:nvGrpSpPr>
            <p:cNvPr id="125982" name="그룹 8"/>
            <p:cNvGrpSpPr>
              <a:grpSpLocks/>
            </p:cNvGrpSpPr>
            <p:nvPr/>
          </p:nvGrpSpPr>
          <p:grpSpPr bwMode="auto">
            <a:xfrm>
              <a:off x="4198255" y="4052734"/>
              <a:ext cx="873215" cy="1437494"/>
              <a:chOff x="4191000" y="3402013"/>
              <a:chExt cx="879475" cy="1447800"/>
            </a:xfrm>
            <a:grpFill/>
          </p:grpSpPr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4191000" y="3402013"/>
                <a:ext cx="879490" cy="1448238"/>
              </a:xfrm>
              <a:custGeom>
                <a:avLst/>
                <a:gdLst>
                  <a:gd name="T0" fmla="*/ 0 w 234"/>
                  <a:gd name="T1" fmla="*/ 315 h 385"/>
                  <a:gd name="T2" fmla="*/ 0 w 234"/>
                  <a:gd name="T3" fmla="*/ 0 h 385"/>
                  <a:gd name="T4" fmla="*/ 234 w 234"/>
                  <a:gd name="T5" fmla="*/ 0 h 385"/>
                  <a:gd name="T6" fmla="*/ 234 w 234"/>
                  <a:gd name="T7" fmla="*/ 385 h 385"/>
                  <a:gd name="T8" fmla="*/ 128 w 234"/>
                  <a:gd name="T9" fmla="*/ 385 h 385"/>
                  <a:gd name="T10" fmla="*/ 0 w 234"/>
                  <a:gd name="T11" fmla="*/ 31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385">
                    <a:moveTo>
                      <a:pt x="0" y="31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234" y="385"/>
                      <a:pt x="234" y="385"/>
                      <a:pt x="234" y="385"/>
                    </a:cubicBezTo>
                    <a:cubicBezTo>
                      <a:pt x="128" y="385"/>
                      <a:pt x="128" y="385"/>
                      <a:pt x="128" y="385"/>
                    </a:cubicBezTo>
                    <a:cubicBezTo>
                      <a:pt x="24" y="385"/>
                      <a:pt x="0" y="315"/>
                      <a:pt x="0" y="315"/>
                    </a:cubicBezTo>
                    <a:close/>
                  </a:path>
                </a:pathLst>
              </a:custGeom>
              <a:grpFill/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24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</a:endParaRPr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4191000" y="4586500"/>
                <a:ext cx="879490" cy="263751"/>
              </a:xfrm>
              <a:custGeom>
                <a:avLst/>
                <a:gdLst>
                  <a:gd name="T0" fmla="*/ 0 w 234"/>
                  <a:gd name="T1" fmla="*/ 0 h 70"/>
                  <a:gd name="T2" fmla="*/ 120 w 234"/>
                  <a:gd name="T3" fmla="*/ 48 h 70"/>
                  <a:gd name="T4" fmla="*/ 234 w 234"/>
                  <a:gd name="T5" fmla="*/ 48 h 70"/>
                  <a:gd name="T6" fmla="*/ 234 w 234"/>
                  <a:gd name="T7" fmla="*/ 70 h 70"/>
                  <a:gd name="T8" fmla="*/ 128 w 234"/>
                  <a:gd name="T9" fmla="*/ 70 h 70"/>
                  <a:gd name="T10" fmla="*/ 0 w 234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70">
                    <a:moveTo>
                      <a:pt x="0" y="0"/>
                    </a:moveTo>
                    <a:cubicBezTo>
                      <a:pt x="59" y="54"/>
                      <a:pt x="120" y="48"/>
                      <a:pt x="120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4" y="70"/>
                      <a:pt x="234" y="70"/>
                      <a:pt x="234" y="70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26" y="70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</a:endParaRPr>
              </a:p>
            </p:txBody>
          </p:sp>
        </p:grpSp>
        <p:grpSp>
          <p:nvGrpSpPr>
            <p:cNvPr id="125983" name="그룹 7"/>
            <p:cNvGrpSpPr>
              <a:grpSpLocks/>
            </p:cNvGrpSpPr>
            <p:nvPr/>
          </p:nvGrpSpPr>
          <p:grpSpPr bwMode="auto">
            <a:xfrm>
              <a:off x="4198255" y="5228579"/>
              <a:ext cx="2395824" cy="1344499"/>
              <a:chOff x="4191000" y="4586288"/>
              <a:chExt cx="2413000" cy="1354137"/>
            </a:xfrm>
            <a:grpFill/>
          </p:grpSpPr>
          <p:sp>
            <p:nvSpPr>
              <p:cNvPr id="125985" name="Freeform 13"/>
              <p:cNvSpPr>
                <a:spLocks/>
              </p:cNvSpPr>
              <p:nvPr/>
            </p:nvSpPr>
            <p:spPr bwMode="auto">
              <a:xfrm>
                <a:off x="4191000" y="4586288"/>
                <a:ext cx="2270125" cy="1354137"/>
              </a:xfrm>
              <a:custGeom>
                <a:avLst/>
                <a:gdLst>
                  <a:gd name="T0" fmla="*/ 2147483647 w 604"/>
                  <a:gd name="T1" fmla="*/ 2147483647 h 360"/>
                  <a:gd name="T2" fmla="*/ 2147483647 w 604"/>
                  <a:gd name="T3" fmla="*/ 2147483647 h 360"/>
                  <a:gd name="T4" fmla="*/ 2147483647 w 604"/>
                  <a:gd name="T5" fmla="*/ 2147483647 h 360"/>
                  <a:gd name="T6" fmla="*/ 2147483647 w 604"/>
                  <a:gd name="T7" fmla="*/ 2147483647 h 360"/>
                  <a:gd name="T8" fmla="*/ 2147483647 w 604"/>
                  <a:gd name="T9" fmla="*/ 2147483647 h 360"/>
                  <a:gd name="T10" fmla="*/ 2147483647 w 604"/>
                  <a:gd name="T11" fmla="*/ 2147483647 h 360"/>
                  <a:gd name="T12" fmla="*/ 2147483647 w 604"/>
                  <a:gd name="T13" fmla="*/ 2147483647 h 360"/>
                  <a:gd name="T14" fmla="*/ 2147483647 w 604"/>
                  <a:gd name="T15" fmla="*/ 2147483647 h 360"/>
                  <a:gd name="T16" fmla="*/ 0 w 604"/>
                  <a:gd name="T17" fmla="*/ 0 h 360"/>
                  <a:gd name="T18" fmla="*/ 2147483647 w 604"/>
                  <a:gd name="T19" fmla="*/ 2147483647 h 360"/>
                  <a:gd name="T20" fmla="*/ 2147483647 w 604"/>
                  <a:gd name="T21" fmla="*/ 2147483647 h 36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4"/>
                  <a:gd name="T34" fmla="*/ 0 h 360"/>
                  <a:gd name="T35" fmla="*/ 604 w 604"/>
                  <a:gd name="T36" fmla="*/ 360 h 36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4" h="360">
                    <a:moveTo>
                      <a:pt x="419" y="70"/>
                    </a:moveTo>
                    <a:cubicBezTo>
                      <a:pt x="419" y="13"/>
                      <a:pt x="419" y="13"/>
                      <a:pt x="419" y="13"/>
                    </a:cubicBezTo>
                    <a:cubicBezTo>
                      <a:pt x="604" y="187"/>
                      <a:pt x="604" y="187"/>
                      <a:pt x="604" y="187"/>
                    </a:cubicBezTo>
                    <a:cubicBezTo>
                      <a:pt x="419" y="360"/>
                      <a:pt x="419" y="360"/>
                      <a:pt x="419" y="360"/>
                    </a:cubicBezTo>
                    <a:cubicBezTo>
                      <a:pt x="419" y="304"/>
                      <a:pt x="419" y="304"/>
                      <a:pt x="419" y="304"/>
                    </a:cubicBezTo>
                    <a:cubicBezTo>
                      <a:pt x="280" y="304"/>
                      <a:pt x="280" y="304"/>
                      <a:pt x="280" y="304"/>
                    </a:cubicBezTo>
                    <a:cubicBezTo>
                      <a:pt x="248" y="304"/>
                      <a:pt x="217" y="290"/>
                      <a:pt x="195" y="265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10" y="54"/>
                      <a:pt x="0" y="28"/>
                      <a:pt x="0" y="0"/>
                    </a:cubicBezTo>
                    <a:cubicBezTo>
                      <a:pt x="0" y="0"/>
                      <a:pt x="24" y="70"/>
                      <a:pt x="128" y="70"/>
                    </a:cubicBezTo>
                    <a:cubicBezTo>
                      <a:pt x="180" y="70"/>
                      <a:pt x="419" y="70"/>
                      <a:pt x="419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5991556" y="4850251"/>
                <a:ext cx="612444" cy="879173"/>
              </a:xfrm>
              <a:custGeom>
                <a:avLst/>
                <a:gdLst>
                  <a:gd name="T0" fmla="*/ 386 w 386"/>
                  <a:gd name="T1" fmla="*/ 277 h 554"/>
                  <a:gd name="T2" fmla="*/ 90 w 386"/>
                  <a:gd name="T3" fmla="*/ 554 h 554"/>
                  <a:gd name="T4" fmla="*/ 0 w 386"/>
                  <a:gd name="T5" fmla="*/ 554 h 554"/>
                  <a:gd name="T6" fmla="*/ 296 w 386"/>
                  <a:gd name="T7" fmla="*/ 277 h 554"/>
                  <a:gd name="T8" fmla="*/ 0 w 386"/>
                  <a:gd name="T9" fmla="*/ 0 h 554"/>
                  <a:gd name="T10" fmla="*/ 90 w 386"/>
                  <a:gd name="T11" fmla="*/ 0 h 554"/>
                  <a:gd name="T12" fmla="*/ 386 w 386"/>
                  <a:gd name="T13" fmla="*/ 277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6" h="554">
                    <a:moveTo>
                      <a:pt x="386" y="277"/>
                    </a:moveTo>
                    <a:lnTo>
                      <a:pt x="90" y="554"/>
                    </a:lnTo>
                    <a:lnTo>
                      <a:pt x="0" y="554"/>
                    </a:lnTo>
                    <a:lnTo>
                      <a:pt x="296" y="277"/>
                    </a:lnTo>
                    <a:lnTo>
                      <a:pt x="0" y="0"/>
                    </a:lnTo>
                    <a:lnTo>
                      <a:pt x="90" y="0"/>
                    </a:lnTo>
                    <a:lnTo>
                      <a:pt x="386" y="277"/>
                    </a:lnTo>
                    <a:close/>
                  </a:path>
                </a:pathLst>
              </a:custGeom>
              <a:grpFill/>
              <a:ln w="3175" cap="flat" cmpd="sng" algn="ctr">
                <a:noFill/>
                <a:prstDash val="solid"/>
                <a:miter lim="800000"/>
              </a:ln>
              <a:effectLst>
                <a:outerShdw dist="38100" dir="5400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Poppins Light" pitchFamily="2" charset="0"/>
                  </a:defRPr>
                </a:lvl9pPr>
              </a:lstStyle>
              <a:p>
                <a:pPr algn="ctr" eaLnBrk="1" latinLnBrk="1" hangingPunct="1"/>
                <a:endParaRPr lang="en-US" altLang="en-US" sz="32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</a:endParaRPr>
              </a:p>
            </p:txBody>
          </p:sp>
        </p:grpSp>
        <p:sp>
          <p:nvSpPr>
            <p:cNvPr id="125984" name="TextBox 39"/>
            <p:cNvSpPr txBox="1">
              <a:spLocks noChangeArrowheads="1"/>
            </p:cNvSpPr>
            <p:nvPr/>
          </p:nvSpPr>
          <p:spPr bwMode="auto">
            <a:xfrm>
              <a:off x="4790463" y="5608110"/>
              <a:ext cx="1200294" cy="5230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r" eaLnBrk="1" hangingPunct="1"/>
              <a:r>
                <a:rPr lang="en-US" altLang="zh-CN" sz="2800">
                  <a:solidFill>
                    <a:schemeClr val="bg1"/>
                  </a:solidFill>
                  <a:latin typeface="Montserrat Light" pitchFamily="50" charset="0"/>
                  <a:ea typeface="宋体" pitchFamily="2" charset="-122"/>
                </a:rPr>
                <a:t>01</a:t>
              </a:r>
              <a:endParaRPr lang="vi-VN" altLang="zh-CN" sz="2800">
                <a:solidFill>
                  <a:schemeClr val="bg1"/>
                </a:solidFill>
                <a:latin typeface="Montserrat" pitchFamily="50" charset="0"/>
              </a:endParaRPr>
            </a:p>
          </p:txBody>
        </p:sp>
      </p:grpSp>
      <p:grpSp>
        <p:nvGrpSpPr>
          <p:cNvPr id="27" name="그룹 9"/>
          <p:cNvGrpSpPr>
            <a:grpSpLocks/>
          </p:cNvGrpSpPr>
          <p:nvPr/>
        </p:nvGrpSpPr>
        <p:grpSpPr bwMode="auto">
          <a:xfrm>
            <a:off x="4080932" y="1550681"/>
            <a:ext cx="1339677" cy="2396092"/>
            <a:chOff x="3979863" y="1906588"/>
            <a:chExt cx="1349375" cy="2413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4190903" y="3707144"/>
              <a:ext cx="879332" cy="612444"/>
            </a:xfrm>
            <a:custGeom>
              <a:avLst/>
              <a:gdLst>
                <a:gd name="T0" fmla="*/ 554 w 554"/>
                <a:gd name="T1" fmla="*/ 0 h 386"/>
                <a:gd name="T2" fmla="*/ 554 w 554"/>
                <a:gd name="T3" fmla="*/ 90 h 386"/>
                <a:gd name="T4" fmla="*/ 277 w 554"/>
                <a:gd name="T5" fmla="*/ 386 h 386"/>
                <a:gd name="T6" fmla="*/ 0 w 554"/>
                <a:gd name="T7" fmla="*/ 90 h 386"/>
                <a:gd name="T8" fmla="*/ 0 w 554"/>
                <a:gd name="T9" fmla="*/ 0 h 386"/>
                <a:gd name="T10" fmla="*/ 277 w 554"/>
                <a:gd name="T11" fmla="*/ 296 h 386"/>
                <a:gd name="T12" fmla="*/ 554 w 554"/>
                <a:gd name="T13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4" h="386">
                  <a:moveTo>
                    <a:pt x="554" y="0"/>
                  </a:moveTo>
                  <a:lnTo>
                    <a:pt x="554" y="90"/>
                  </a:lnTo>
                  <a:lnTo>
                    <a:pt x="277" y="386"/>
                  </a:lnTo>
                  <a:lnTo>
                    <a:pt x="0" y="90"/>
                  </a:lnTo>
                  <a:lnTo>
                    <a:pt x="0" y="0"/>
                  </a:lnTo>
                  <a:lnTo>
                    <a:pt x="277" y="296"/>
                  </a:lnTo>
                  <a:lnTo>
                    <a:pt x="554" y="0"/>
                  </a:lnTo>
                  <a:close/>
                </a:path>
              </a:pathLst>
            </a:custGeom>
            <a:grpFill/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>
              <a:outerShdw dist="38100" dir="5400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pPr algn="ctr" eaLnBrk="1" latinLnBrk="1" hangingPunct="1"/>
              <a:endParaRPr lang="en-US" altLang="en-US" sz="3200">
                <a:solidFill>
                  <a:srgbClr val="FFFFFF"/>
                </a:solidFill>
                <a:latin typeface="Roboto Thin"/>
                <a:ea typeface="Roboto Thin"/>
                <a:cs typeface="Roboto Thin"/>
              </a:endParaRPr>
            </a:p>
          </p:txBody>
        </p:sp>
        <p:sp>
          <p:nvSpPr>
            <p:cNvPr id="125981" name="Freeform 19"/>
            <p:cNvSpPr>
              <a:spLocks/>
            </p:cNvSpPr>
            <p:nvPr/>
          </p:nvSpPr>
          <p:spPr bwMode="auto">
            <a:xfrm>
              <a:off x="3979863" y="1906588"/>
              <a:ext cx="1349375" cy="2270125"/>
            </a:xfrm>
            <a:custGeom>
              <a:avLst/>
              <a:gdLst>
                <a:gd name="T0" fmla="*/ 2147483647 w 359"/>
                <a:gd name="T1" fmla="*/ 2147483647 h 604"/>
                <a:gd name="T2" fmla="*/ 2147483647 w 359"/>
                <a:gd name="T3" fmla="*/ 2147483647 h 604"/>
                <a:gd name="T4" fmla="*/ 2147483647 w 359"/>
                <a:gd name="T5" fmla="*/ 2147483647 h 604"/>
                <a:gd name="T6" fmla="*/ 0 w 359"/>
                <a:gd name="T7" fmla="*/ 2147483647 h 604"/>
                <a:gd name="T8" fmla="*/ 2147483647 w 359"/>
                <a:gd name="T9" fmla="*/ 2147483647 h 604"/>
                <a:gd name="T10" fmla="*/ 2147483647 w 359"/>
                <a:gd name="T11" fmla="*/ 2147483647 h 604"/>
                <a:gd name="T12" fmla="*/ 2147483647 w 359"/>
                <a:gd name="T13" fmla="*/ 2147483647 h 604"/>
                <a:gd name="T14" fmla="*/ 2147483647 w 359"/>
                <a:gd name="T15" fmla="*/ 2147483647 h 604"/>
                <a:gd name="T16" fmla="*/ 2147483647 w 359"/>
                <a:gd name="T17" fmla="*/ 0 h 604"/>
                <a:gd name="T18" fmla="*/ 2147483647 w 359"/>
                <a:gd name="T19" fmla="*/ 2147483647 h 604"/>
                <a:gd name="T20" fmla="*/ 2147483647 w 359"/>
                <a:gd name="T21" fmla="*/ 2147483647 h 6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9"/>
                <a:gd name="T34" fmla="*/ 0 h 604"/>
                <a:gd name="T35" fmla="*/ 359 w 359"/>
                <a:gd name="T36" fmla="*/ 604 h 60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9" h="604">
                  <a:moveTo>
                    <a:pt x="290" y="419"/>
                  </a:moveTo>
                  <a:cubicBezTo>
                    <a:pt x="346" y="419"/>
                    <a:pt x="346" y="419"/>
                    <a:pt x="346" y="419"/>
                  </a:cubicBezTo>
                  <a:cubicBezTo>
                    <a:pt x="173" y="604"/>
                    <a:pt x="173" y="604"/>
                    <a:pt x="173" y="604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56" y="419"/>
                    <a:pt x="56" y="419"/>
                    <a:pt x="56" y="41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6" y="248"/>
                    <a:pt x="70" y="217"/>
                    <a:pt x="94" y="196"/>
                  </a:cubicBezTo>
                  <a:cubicBezTo>
                    <a:pt x="284" y="28"/>
                    <a:pt x="284" y="28"/>
                    <a:pt x="284" y="28"/>
                  </a:cubicBezTo>
                  <a:cubicBezTo>
                    <a:pt x="305" y="10"/>
                    <a:pt x="332" y="0"/>
                    <a:pt x="359" y="0"/>
                  </a:cubicBezTo>
                  <a:cubicBezTo>
                    <a:pt x="359" y="0"/>
                    <a:pt x="290" y="25"/>
                    <a:pt x="290" y="129"/>
                  </a:cubicBezTo>
                  <a:cubicBezTo>
                    <a:pt x="290" y="181"/>
                    <a:pt x="290" y="419"/>
                    <a:pt x="290" y="41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Poppins Light" pitchFamily="2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Poppins Light" pitchFamily="2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Poppins Light" pitchFamily="2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Poppins Light" pitchFamily="2" charset="0"/>
                </a:defRPr>
              </a:lvl9pPr>
            </a:lstStyle>
            <a:p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803156" y="2743167"/>
            <a:ext cx="1198407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oppins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oppins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oppins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oppins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oppins Ligh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oppins Ligh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oppins Ligh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oppins Ligh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oppins Light" pitchFamily="2" charset="0"/>
              </a:defRPr>
            </a:lvl9pPr>
          </a:lstStyle>
          <a:p>
            <a:pPr algn="r" eaLnBrk="1" hangingPunct="1"/>
            <a:r>
              <a:rPr lang="en-US" altLang="zh-CN" sz="2800" dirty="0">
                <a:solidFill>
                  <a:schemeClr val="bg1"/>
                </a:solidFill>
                <a:latin typeface="Montserrat Light" pitchFamily="50" charset="0"/>
                <a:ea typeface="宋体" pitchFamily="2" charset="-122"/>
              </a:rPr>
              <a:t>04</a:t>
            </a:r>
            <a:endParaRPr lang="vi-VN" altLang="zh-CN" sz="2800" dirty="0">
              <a:solidFill>
                <a:schemeClr val="bg1"/>
              </a:solidFill>
              <a:latin typeface="Montserrat" pitchFamily="50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0" y="167725"/>
            <a:ext cx="12190413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600" b="1">
                <a:latin typeface="+mj-lt"/>
                <a:ea typeface="Roboto Light" panose="02000000000000000000" pitchFamily="2" charset="0"/>
              </a:defRPr>
            </a:lvl1pPr>
          </a:lstStyle>
          <a:p>
            <a:pPr algn="ctr"/>
            <a:r>
              <a:rPr lang="de-DE" sz="3200" dirty="0" err="1"/>
              <a:t>Number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 </a:t>
            </a:r>
            <a:r>
              <a:rPr lang="de-DE" sz="3200" dirty="0" err="1"/>
              <a:t>reports</a:t>
            </a:r>
            <a:r>
              <a:rPr lang="de-DE" sz="3200" dirty="0"/>
              <a:t>  (in </a:t>
            </a:r>
            <a:r>
              <a:rPr lang="de-DE" sz="3200" dirty="0" err="1"/>
              <a:t>pipeline</a:t>
            </a:r>
            <a:r>
              <a:rPr lang="de-DE" sz="32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956" y="4181665"/>
            <a:ext cx="43547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1100" dirty="0"/>
              <a:t>Flash Report</a:t>
            </a:r>
          </a:p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1100" dirty="0"/>
              <a:t>Order Entry</a:t>
            </a:r>
          </a:p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1100" dirty="0"/>
              <a:t>Regional Sales / Regional Sales with History Data</a:t>
            </a:r>
          </a:p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1100" dirty="0"/>
              <a:t>Sales Powder</a:t>
            </a:r>
          </a:p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sz="1100" dirty="0" err="1"/>
              <a:t>Sales</a:t>
            </a:r>
            <a:r>
              <a:rPr lang="de-DE" sz="1100" dirty="0"/>
              <a:t> </a:t>
            </a:r>
            <a:r>
              <a:rPr lang="de-DE" sz="1100" dirty="0" err="1"/>
              <a:t>Report_FinancialView</a:t>
            </a:r>
            <a:endParaRPr lang="de-DE" sz="1100" dirty="0"/>
          </a:p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de-DE" sz="1100" dirty="0"/>
              <a:t>Order Entry &amp; </a:t>
            </a:r>
            <a:r>
              <a:rPr lang="de-DE" sz="1100" dirty="0" err="1"/>
              <a:t>Sales</a:t>
            </a:r>
            <a:r>
              <a:rPr lang="de-DE" sz="1100" dirty="0"/>
              <a:t> per </a:t>
            </a:r>
            <a:r>
              <a:rPr lang="de-DE" sz="1100" dirty="0" err="1"/>
              <a:t>Salesman</a:t>
            </a:r>
            <a:endParaRPr lang="de-DE" sz="1100" dirty="0"/>
          </a:p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GB" sz="1100" dirty="0"/>
              <a:t>Sales Cockpit</a:t>
            </a:r>
          </a:p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100" dirty="0"/>
              <a:t>Customer per Salesman</a:t>
            </a:r>
          </a:p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100" dirty="0"/>
              <a:t>Goods Issue</a:t>
            </a:r>
          </a:p>
          <a:p>
            <a:pPr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1100" dirty="0"/>
              <a:t>Goods Issue 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11595" y="3957451"/>
            <a:ext cx="3507952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-285750">
              <a:lnSpc>
                <a:spcPct val="120000"/>
              </a:lnSpc>
              <a:buFont typeface="Wingdings" panose="05000000000000000000" pitchFamily="2" charset="2"/>
              <a:buChar char="§"/>
              <a:defRPr sz="1100"/>
            </a:lvl1pPr>
          </a:lstStyle>
          <a:p>
            <a:pPr indent="0">
              <a:buNone/>
            </a:pPr>
            <a:endParaRPr lang="en-GB" dirty="0"/>
          </a:p>
          <a:p>
            <a:r>
              <a:rPr lang="en-GB" dirty="0"/>
              <a:t>Stock Analysis</a:t>
            </a:r>
          </a:p>
          <a:p>
            <a:r>
              <a:rPr lang="en-GB" dirty="0"/>
              <a:t>Manufacturing Costs</a:t>
            </a:r>
          </a:p>
          <a:p>
            <a:r>
              <a:rPr lang="en-GB" dirty="0"/>
              <a:t>Purchasing Controlling</a:t>
            </a:r>
          </a:p>
          <a:p>
            <a:r>
              <a:rPr lang="en-GB" dirty="0"/>
              <a:t>Delivery control management</a:t>
            </a:r>
          </a:p>
          <a:p>
            <a:r>
              <a:rPr lang="en-GB" dirty="0"/>
              <a:t>Availability of spare parts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703680" y="1275711"/>
            <a:ext cx="3279683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-285750">
              <a:lnSpc>
                <a:spcPct val="120000"/>
              </a:lnSpc>
              <a:buFont typeface="Wingdings" panose="05000000000000000000" pitchFamily="2" charset="2"/>
              <a:buChar char="§"/>
              <a:defRPr sz="1100"/>
            </a:lvl1pPr>
          </a:lstStyle>
          <a:p>
            <a:r>
              <a:rPr lang="en-GB" dirty="0"/>
              <a:t>Installed base</a:t>
            </a:r>
          </a:p>
          <a:p>
            <a:r>
              <a:rPr lang="en-GB" dirty="0"/>
              <a:t>Service contracts</a:t>
            </a:r>
          </a:p>
          <a:p>
            <a:r>
              <a:rPr lang="en-GB" dirty="0"/>
              <a:t>Service orders open</a:t>
            </a:r>
          </a:p>
          <a:p>
            <a:r>
              <a:rPr lang="en-GB" dirty="0"/>
              <a:t>Service orders granular</a:t>
            </a:r>
          </a:p>
          <a:p>
            <a:r>
              <a:rPr lang="en-GB" dirty="0"/>
              <a:t>Service Notification</a:t>
            </a:r>
          </a:p>
          <a:p>
            <a:r>
              <a:rPr lang="en-GB" dirty="0"/>
              <a:t>Time bookings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9508" y="1213483"/>
            <a:ext cx="397086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-285750">
              <a:lnSpc>
                <a:spcPct val="120000"/>
              </a:lnSpc>
              <a:buFont typeface="Wingdings" panose="05000000000000000000" pitchFamily="2" charset="2"/>
              <a:buChar char="§"/>
              <a:defRPr sz="1100"/>
            </a:lvl1pPr>
          </a:lstStyle>
          <a:p>
            <a:r>
              <a:rPr lang="en-GB" dirty="0"/>
              <a:t>Financial Statements</a:t>
            </a:r>
          </a:p>
        </p:txBody>
      </p:sp>
      <p:cxnSp>
        <p:nvCxnSpPr>
          <p:cNvPr id="42" name="Straight Connector 30"/>
          <p:cNvCxnSpPr/>
          <p:nvPr/>
        </p:nvCxnSpPr>
        <p:spPr>
          <a:xfrm>
            <a:off x="4653944" y="838994"/>
            <a:ext cx="2882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31"/>
          <p:cNvCxnSpPr/>
          <p:nvPr/>
        </p:nvCxnSpPr>
        <p:spPr>
          <a:xfrm>
            <a:off x="5614257" y="838994"/>
            <a:ext cx="9619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10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6" grpId="0"/>
      <p:bldP spid="38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335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think-cell Folie" r:id="rId5" imgW="482" imgH="481" progId="TCLayout.ActiveDocument.1">
                  <p:embed/>
                </p:oleObj>
              </mc:Choice>
              <mc:Fallback>
                <p:oleObj name="think-cell Folie" r:id="rId5" imgW="482" imgH="4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" y="335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hteck 47" hidden="1"/>
          <p:cNvSpPr/>
          <p:nvPr>
            <p:custDataLst>
              <p:tags r:id="rId3"/>
            </p:custDataLst>
          </p:nvPr>
        </p:nvSpPr>
        <p:spPr>
          <a:xfrm>
            <a:off x="0" y="1241"/>
            <a:ext cx="211639" cy="211639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3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25392" y="738944"/>
            <a:ext cx="9502763" cy="500556"/>
          </a:xfrm>
        </p:spPr>
        <p:txBody>
          <a:bodyPr/>
          <a:lstStyle/>
          <a:p>
            <a:r>
              <a:rPr lang="de-DE" dirty="0"/>
              <a:t>Prozess: Anforderung / Design / </a:t>
            </a:r>
            <a:r>
              <a:rPr lang="de-DE" dirty="0" err="1"/>
              <a:t>Develope</a:t>
            </a:r>
            <a:r>
              <a:rPr lang="de-DE" dirty="0"/>
              <a:t> / </a:t>
            </a:r>
            <a:r>
              <a:rPr lang="de-DE" dirty="0" err="1"/>
              <a:t>Operate</a:t>
            </a:r>
            <a:br>
              <a:rPr lang="de-DE" dirty="0"/>
            </a:br>
            <a:endParaRPr lang="de-DE" dirty="0"/>
          </a:p>
        </p:txBody>
      </p:sp>
      <p:grpSp>
        <p:nvGrpSpPr>
          <p:cNvPr id="47" name="Gruppieren 46"/>
          <p:cNvGrpSpPr/>
          <p:nvPr/>
        </p:nvGrpSpPr>
        <p:grpSpPr>
          <a:xfrm>
            <a:off x="101587" y="1501444"/>
            <a:ext cx="11544895" cy="2395610"/>
            <a:chOff x="76200" y="1123950"/>
            <a:chExt cx="8659799" cy="1636775"/>
          </a:xfrm>
        </p:grpSpPr>
        <p:sp>
          <p:nvSpPr>
            <p:cNvPr id="5" name="Abgerundetes Rechteck 4"/>
            <p:cNvSpPr/>
            <p:nvPr/>
          </p:nvSpPr>
          <p:spPr>
            <a:xfrm>
              <a:off x="1524000" y="1581150"/>
              <a:ext cx="914400" cy="457200"/>
            </a:xfrm>
            <a:prstGeom prst="roundRect">
              <a:avLst/>
            </a:prstGeom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Anforderungen KPI</a:t>
              </a:r>
            </a:p>
          </p:txBody>
        </p:sp>
        <p:sp>
          <p:nvSpPr>
            <p:cNvPr id="8" name="Abgerundetes Rechteck 7"/>
            <p:cNvSpPr/>
            <p:nvPr/>
          </p:nvSpPr>
          <p:spPr>
            <a:xfrm>
              <a:off x="2793460" y="1595338"/>
              <a:ext cx="990600" cy="457200"/>
            </a:xfrm>
            <a:prstGeom prst="roundRect">
              <a:avLst/>
            </a:prstGeom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Validierung / Definition</a:t>
              </a:r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105460" y="2038350"/>
              <a:ext cx="914400" cy="22819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Anwender / VB-Modul</a:t>
              </a:r>
            </a:p>
          </p:txBody>
        </p:sp>
        <p:sp>
          <p:nvSpPr>
            <p:cNvPr id="10" name="Abgerundetes Rechteck 9"/>
            <p:cNvSpPr/>
            <p:nvPr/>
          </p:nvSpPr>
          <p:spPr>
            <a:xfrm>
              <a:off x="2812510" y="2055781"/>
              <a:ext cx="952500" cy="22819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Business Partner CO</a:t>
              </a:r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4150467" y="1595338"/>
              <a:ext cx="1295400" cy="457200"/>
            </a:xfrm>
            <a:prstGeom prst="roundRect">
              <a:avLst/>
            </a:prstGeom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Auswahl  „Tool“ / Darstellung / Report -&gt; Architektur</a:t>
              </a:r>
            </a:p>
          </p:txBody>
        </p:sp>
        <p:sp>
          <p:nvSpPr>
            <p:cNvPr id="12" name="Abgerundetes Rechteck 11"/>
            <p:cNvSpPr/>
            <p:nvPr/>
          </p:nvSpPr>
          <p:spPr>
            <a:xfrm>
              <a:off x="4226667" y="2052538"/>
              <a:ext cx="1143000" cy="22819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BI</a:t>
              </a: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1447800" y="1123950"/>
              <a:ext cx="1143000" cy="22819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Management</a:t>
              </a: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76200" y="1581150"/>
              <a:ext cx="990600" cy="457200"/>
            </a:xfrm>
            <a:prstGeom prst="roundRect">
              <a:avLst/>
            </a:prstGeom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Info Bedarf tägl. Business</a:t>
              </a:r>
            </a:p>
          </p:txBody>
        </p:sp>
        <p:sp>
          <p:nvSpPr>
            <p:cNvPr id="15" name="Abgerundetes Rechteck 14"/>
            <p:cNvSpPr/>
            <p:nvPr/>
          </p:nvSpPr>
          <p:spPr>
            <a:xfrm>
              <a:off x="1447800" y="2266948"/>
              <a:ext cx="1143000" cy="22819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Fachbereich / CO</a:t>
              </a:r>
            </a:p>
          </p:txBody>
        </p:sp>
        <p:sp>
          <p:nvSpPr>
            <p:cNvPr id="6" name="Pfeil nach links 5"/>
            <p:cNvSpPr/>
            <p:nvPr/>
          </p:nvSpPr>
          <p:spPr>
            <a:xfrm>
              <a:off x="1066800" y="1733550"/>
              <a:ext cx="381000" cy="152400"/>
            </a:xfrm>
            <a:prstGeom prst="leftArrow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1181100" y="1899106"/>
              <a:ext cx="381000" cy="175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4B4B4B"/>
                </a:buClr>
              </a:pPr>
              <a:r>
                <a:rPr lang="de-DE" sz="1067" dirty="0"/>
                <a:t>Info</a:t>
              </a:r>
            </a:p>
          </p:txBody>
        </p:sp>
        <p:sp>
          <p:nvSpPr>
            <p:cNvPr id="17" name="Pfeil nach links 16"/>
            <p:cNvSpPr/>
            <p:nvPr/>
          </p:nvSpPr>
          <p:spPr>
            <a:xfrm rot="16200000">
              <a:off x="1842379" y="1429765"/>
              <a:ext cx="228194" cy="102951"/>
            </a:xfrm>
            <a:prstGeom prst="leftArrow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Pfeil nach links 17"/>
            <p:cNvSpPr/>
            <p:nvPr/>
          </p:nvSpPr>
          <p:spPr>
            <a:xfrm rot="5400000">
              <a:off x="1842379" y="2089622"/>
              <a:ext cx="228194" cy="102951"/>
            </a:xfrm>
            <a:prstGeom prst="leftArrow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Pfeil nach links 18"/>
            <p:cNvSpPr/>
            <p:nvPr/>
          </p:nvSpPr>
          <p:spPr>
            <a:xfrm rot="10800000">
              <a:off x="2457855" y="1733550"/>
              <a:ext cx="304800" cy="152400"/>
            </a:xfrm>
            <a:prstGeom prst="leftArrow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Pfeil nach links 19"/>
            <p:cNvSpPr/>
            <p:nvPr/>
          </p:nvSpPr>
          <p:spPr>
            <a:xfrm rot="10800000">
              <a:off x="3809999" y="1733550"/>
              <a:ext cx="304800" cy="152400"/>
            </a:xfrm>
            <a:prstGeom prst="leftArrow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Abgerundetes Rechteck 20"/>
            <p:cNvSpPr/>
            <p:nvPr/>
          </p:nvSpPr>
          <p:spPr>
            <a:xfrm>
              <a:off x="5799304" y="1597365"/>
              <a:ext cx="1295400" cy="457200"/>
            </a:xfrm>
            <a:prstGeom prst="roundRect">
              <a:avLst/>
            </a:prstGeom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Umsetzung / Entwicklung / Test (mit </a:t>
              </a:r>
              <a:r>
                <a:rPr lang="de-DE" sz="1067" b="1" dirty="0" err="1">
                  <a:solidFill>
                    <a:schemeClr val="tx1"/>
                  </a:solidFill>
                </a:rPr>
                <a:t>Anforderer</a:t>
              </a:r>
              <a:r>
                <a:rPr lang="de-DE" sz="1067" b="1" dirty="0">
                  <a:solidFill>
                    <a:schemeClr val="tx1"/>
                  </a:solidFill>
                </a:rPr>
                <a:t>) Berechtigung BO</a:t>
              </a:r>
            </a:p>
          </p:txBody>
        </p:sp>
        <p:sp>
          <p:nvSpPr>
            <p:cNvPr id="22" name="Pfeil nach links 21"/>
            <p:cNvSpPr/>
            <p:nvPr/>
          </p:nvSpPr>
          <p:spPr>
            <a:xfrm rot="10800000">
              <a:off x="5462889" y="1748733"/>
              <a:ext cx="304800" cy="152400"/>
            </a:xfrm>
            <a:prstGeom prst="leftArrow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Abgerundetes Rechteck 22"/>
            <p:cNvSpPr/>
            <p:nvPr/>
          </p:nvSpPr>
          <p:spPr>
            <a:xfrm>
              <a:off x="5875504" y="2052538"/>
              <a:ext cx="1143000" cy="22819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BI</a:t>
              </a:r>
            </a:p>
          </p:txBody>
        </p:sp>
        <p:sp>
          <p:nvSpPr>
            <p:cNvPr id="24" name="Abgerundetes Rechteck 23"/>
            <p:cNvSpPr/>
            <p:nvPr/>
          </p:nvSpPr>
          <p:spPr>
            <a:xfrm>
              <a:off x="7440599" y="1595338"/>
              <a:ext cx="1295400" cy="457200"/>
            </a:xfrm>
            <a:prstGeom prst="roundRect">
              <a:avLst/>
            </a:prstGeom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Betrieb / Berechtigung (HANA </a:t>
              </a:r>
              <a:r>
                <a:rPr lang="de-DE" sz="1067" b="1" dirty="0">
                  <a:solidFill>
                    <a:srgbClr val="7030A0"/>
                  </a:solidFill>
                </a:rPr>
                <a:t>/ </a:t>
              </a:r>
              <a:r>
                <a:rPr lang="de-DE" sz="1067" b="1" dirty="0">
                  <a:solidFill>
                    <a:schemeClr val="tx1"/>
                  </a:solidFill>
                </a:rPr>
                <a:t>ABAP)</a:t>
              </a:r>
              <a:endParaRPr lang="de-DE" sz="1067" b="1" dirty="0">
                <a:solidFill>
                  <a:srgbClr val="7030A0"/>
                </a:solidFill>
              </a:endParaRPr>
            </a:p>
          </p:txBody>
        </p:sp>
        <p:sp>
          <p:nvSpPr>
            <p:cNvPr id="25" name="Pfeil nach links 24"/>
            <p:cNvSpPr/>
            <p:nvPr/>
          </p:nvSpPr>
          <p:spPr>
            <a:xfrm rot="10800000">
              <a:off x="7115251" y="1729091"/>
              <a:ext cx="304800" cy="152400"/>
            </a:xfrm>
            <a:prstGeom prst="leftArrow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Abgerundetes Rechteck 25"/>
            <p:cNvSpPr/>
            <p:nvPr/>
          </p:nvSpPr>
          <p:spPr>
            <a:xfrm>
              <a:off x="7516799" y="2052537"/>
              <a:ext cx="1143000" cy="22819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IT</a:t>
              </a:r>
            </a:p>
          </p:txBody>
        </p:sp>
        <p:sp>
          <p:nvSpPr>
            <p:cNvPr id="31" name="Ellipse 30"/>
            <p:cNvSpPr/>
            <p:nvPr/>
          </p:nvSpPr>
          <p:spPr>
            <a:xfrm>
              <a:off x="3352801" y="2451660"/>
              <a:ext cx="990599" cy="304800"/>
            </a:xfrm>
            <a:prstGeom prst="ellipse">
              <a:avLst/>
            </a:prstGeom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Lastenheft</a:t>
              </a:r>
            </a:p>
          </p:txBody>
        </p:sp>
        <p:sp>
          <p:nvSpPr>
            <p:cNvPr id="32" name="Ellipse 31"/>
            <p:cNvSpPr/>
            <p:nvPr/>
          </p:nvSpPr>
          <p:spPr>
            <a:xfrm>
              <a:off x="5181600" y="2455925"/>
              <a:ext cx="1066799" cy="304800"/>
            </a:xfrm>
            <a:prstGeom prst="ellipse">
              <a:avLst/>
            </a:prstGeom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67" b="1" dirty="0">
                  <a:solidFill>
                    <a:schemeClr val="tx1"/>
                  </a:solidFill>
                </a:rPr>
                <a:t>Pflichtenheft</a:t>
              </a:r>
            </a:p>
          </p:txBody>
        </p:sp>
        <p:sp>
          <p:nvSpPr>
            <p:cNvPr id="33" name="Pfeil nach links 32"/>
            <p:cNvSpPr/>
            <p:nvPr/>
          </p:nvSpPr>
          <p:spPr>
            <a:xfrm flipV="1">
              <a:off x="2453030" y="1916430"/>
              <a:ext cx="297447" cy="45719"/>
            </a:xfrm>
            <a:prstGeom prst="leftArrow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Pfeil nach links 33"/>
            <p:cNvSpPr/>
            <p:nvPr/>
          </p:nvSpPr>
          <p:spPr>
            <a:xfrm flipV="1">
              <a:off x="3812055" y="1916429"/>
              <a:ext cx="297447" cy="45719"/>
            </a:xfrm>
            <a:prstGeom prst="leftArrow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hteck 37"/>
            <p:cNvSpPr/>
            <p:nvPr/>
          </p:nvSpPr>
          <p:spPr>
            <a:xfrm>
              <a:off x="2667000" y="2495550"/>
              <a:ext cx="304800" cy="228600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33" b="1" dirty="0">
                  <a:solidFill>
                    <a:srgbClr val="FF0000"/>
                  </a:solidFill>
                </a:rPr>
                <a:t>I</a:t>
              </a:r>
            </a:p>
          </p:txBody>
        </p:sp>
        <p:sp>
          <p:nvSpPr>
            <p:cNvPr id="39" name="Rechteck 38"/>
            <p:cNvSpPr/>
            <p:nvPr/>
          </p:nvSpPr>
          <p:spPr>
            <a:xfrm>
              <a:off x="4800600" y="2495550"/>
              <a:ext cx="304800" cy="228600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33" b="1" dirty="0">
                  <a:solidFill>
                    <a:srgbClr val="FF0000"/>
                  </a:solidFill>
                </a:rPr>
                <a:t>II</a:t>
              </a:r>
            </a:p>
          </p:txBody>
        </p:sp>
        <p:sp>
          <p:nvSpPr>
            <p:cNvPr id="40" name="Rechteck 39"/>
            <p:cNvSpPr/>
            <p:nvPr/>
          </p:nvSpPr>
          <p:spPr>
            <a:xfrm>
              <a:off x="6324600" y="2495550"/>
              <a:ext cx="304800" cy="228600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33" b="1" dirty="0">
                  <a:solidFill>
                    <a:srgbClr val="FF0000"/>
                  </a:solidFill>
                </a:rPr>
                <a:t>III</a:t>
              </a:r>
            </a:p>
          </p:txBody>
        </p:sp>
        <p:sp>
          <p:nvSpPr>
            <p:cNvPr id="41" name="Rechteck 40"/>
            <p:cNvSpPr/>
            <p:nvPr/>
          </p:nvSpPr>
          <p:spPr>
            <a:xfrm>
              <a:off x="7935899" y="2489760"/>
              <a:ext cx="304800" cy="228600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33" b="1" dirty="0">
                  <a:solidFill>
                    <a:srgbClr val="FF0000"/>
                  </a:solidFill>
                </a:rPr>
                <a:t>IV</a:t>
              </a:r>
            </a:p>
          </p:txBody>
        </p:sp>
      </p:grpSp>
      <p:cxnSp>
        <p:nvCxnSpPr>
          <p:cNvPr id="44" name="Gerader Verbinder 43"/>
          <p:cNvCxnSpPr>
            <a:stCxn id="2" idx="3"/>
            <a:endCxn id="11" idx="0"/>
          </p:cNvCxnSpPr>
          <p:nvPr/>
        </p:nvCxnSpPr>
        <p:spPr>
          <a:xfrm>
            <a:off x="6390096" y="1811067"/>
            <a:ext cx="6627" cy="380308"/>
          </a:xfrm>
          <a:prstGeom prst="line">
            <a:avLst/>
          </a:prstGeom>
          <a:ln w="19050"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6806314" y="6276459"/>
            <a:ext cx="203173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4B4B4B"/>
              </a:buClr>
            </a:pPr>
            <a:r>
              <a:rPr lang="de-DE" sz="1333" dirty="0"/>
              <a:t>* Siehe nächste Seite</a:t>
            </a:r>
          </a:p>
        </p:txBody>
      </p:sp>
      <p:sp>
        <p:nvSpPr>
          <p:cNvPr id="2" name="Cube 1"/>
          <p:cNvSpPr/>
          <p:nvPr/>
        </p:nvSpPr>
        <p:spPr>
          <a:xfrm>
            <a:off x="5705065" y="1477078"/>
            <a:ext cx="1453559" cy="333990"/>
          </a:xfrm>
          <a:prstGeom prst="cube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BI-Architektur *</a:t>
            </a:r>
          </a:p>
        </p:txBody>
      </p:sp>
      <p:sp>
        <p:nvSpPr>
          <p:cNvPr id="37" name="Flussdiagramm: Verzweigung 36"/>
          <p:cNvSpPr/>
          <p:nvPr/>
        </p:nvSpPr>
        <p:spPr>
          <a:xfrm>
            <a:off x="5155224" y="1547421"/>
            <a:ext cx="207325" cy="332783"/>
          </a:xfrm>
          <a:prstGeom prst="flowChartDecision">
            <a:avLst/>
          </a:prstGeom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 dirty="0">
              <a:solidFill>
                <a:schemeClr val="tx1"/>
              </a:solidFill>
            </a:endParaRPr>
          </a:p>
        </p:txBody>
      </p:sp>
      <p:cxnSp>
        <p:nvCxnSpPr>
          <p:cNvPr id="45" name="Gerader Verbinder 44"/>
          <p:cNvCxnSpPr>
            <a:stCxn id="37" idx="2"/>
          </p:cNvCxnSpPr>
          <p:nvPr/>
        </p:nvCxnSpPr>
        <p:spPr>
          <a:xfrm>
            <a:off x="5258887" y="1880205"/>
            <a:ext cx="0" cy="13887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ussdiagramm: Verzweigung 48"/>
          <p:cNvSpPr/>
          <p:nvPr/>
        </p:nvSpPr>
        <p:spPr>
          <a:xfrm>
            <a:off x="402194" y="6190887"/>
            <a:ext cx="207325" cy="332783"/>
          </a:xfrm>
          <a:prstGeom prst="flowChartDecision">
            <a:avLst/>
          </a:prstGeom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609520" y="6172637"/>
            <a:ext cx="3860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4B4B4B"/>
              </a:buClr>
            </a:pPr>
            <a:r>
              <a:rPr lang="de-DE" sz="1600" dirty="0"/>
              <a:t>Entscheidung / </a:t>
            </a:r>
            <a:r>
              <a:rPr lang="de-DE" sz="1600" dirty="0" err="1"/>
              <a:t>Prio</a:t>
            </a:r>
            <a:endParaRPr lang="de-DE" sz="1600" dirty="0"/>
          </a:p>
        </p:txBody>
      </p:sp>
      <p:pic>
        <p:nvPicPr>
          <p:cNvPr id="52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2" y="4138676"/>
            <a:ext cx="11506200" cy="260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191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028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2147483647&quot;/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3&quot;&gt;&lt;elem m_fUsage=&quot;5.49946053648100097178E+00&quot;&gt;&lt;m_msothmcolidx val=&quot;0&quot;/&gt;&lt;m_rgb r=&quot;E9&quot; g=&quot;9A&quot; b=&quot;A4&quot;/&gt;&lt;m_nBrightness tagver0=&quot;26206&quot; tagname0=&quot;m_nBrightnessUNRECOGNIZED&quot; val=&quot;0&quot;/&gt;&lt;/elem&gt;&lt;elem m_fUsage=&quot;1.50998724011754914542E+00&quot;&gt;&lt;m_msothmcolidx val=&quot;0&quot;/&gt;&lt;m_rgb r=&quot;75&quot; g=&quot;D1&quot; b=&quot;67&quot;/&gt;&lt;m_nBrightness tagver0=&quot;26206&quot; tagname0=&quot;m_nBrightnessUNRECOGNIZED&quot; val=&quot;0&quot;/&gt;&lt;/elem&gt;&lt;elem m_fUsage=&quot;1.13753203454961027141E+00&quot;&gt;&lt;m_msothmcolidx val=&quot;0&quot;/&gt;&lt;m_rgb r=&quot;FF&quot; g=&quot;BB&quot; b=&quot;BB&quot;/&gt;&lt;m_nBrightness tagver0=&quot;26206&quot; tagname0=&quot;m_nBrightnessUNRECOGNIZED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VsMbtQJvEaq7ex66_5EW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L32tkQDWsLsSeHOaOp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VsMbtQJvEaq7ex66_5EW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hHyWhuegEWJfOe_XDhQlw"/>
</p:tagLst>
</file>

<file path=ppt/theme/theme1.xml><?xml version="1.0" encoding="utf-8"?>
<a:theme xmlns:a="http://schemas.openxmlformats.org/drawingml/2006/main" name="Custom Design">
  <a:themeElements>
    <a:clrScheme name="EOS">
      <a:dk1>
        <a:srgbClr val="4B4B4B"/>
      </a:dk1>
      <a:lt1>
        <a:srgbClr val="FFFFFF"/>
      </a:lt1>
      <a:dk2>
        <a:srgbClr val="4B4B4B"/>
      </a:dk2>
      <a:lt2>
        <a:srgbClr val="FFFFFF"/>
      </a:lt2>
      <a:accent1>
        <a:srgbClr val="DDDDDD"/>
      </a:accent1>
      <a:accent2>
        <a:srgbClr val="797979"/>
      </a:accent2>
      <a:accent3>
        <a:srgbClr val="E60000"/>
      </a:accent3>
      <a:accent4>
        <a:srgbClr val="4B4B4B"/>
      </a:accent4>
      <a:accent5>
        <a:srgbClr val="DDDDDD"/>
      </a:accent5>
      <a:accent6>
        <a:srgbClr val="969696"/>
      </a:accent6>
      <a:hlink>
        <a:srgbClr val="4B4B4B"/>
      </a:hlink>
      <a:folHlink>
        <a:srgbClr val="E6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sz="12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96969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76213" indent="-176213">
          <a:buClr>
            <a:srgbClr val="4B4B4B"/>
          </a:buClr>
          <a:buFont typeface="Wingdings" panose="05000000000000000000" pitchFamily="2" charset="2"/>
          <a:buChar char="§"/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281</Words>
  <Application>Microsoft Office PowerPoint</Application>
  <PresentationFormat>Custom</PresentationFormat>
  <Paragraphs>86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Montserrat</vt:lpstr>
      <vt:lpstr>Montserrat Light</vt:lpstr>
      <vt:lpstr>Poppins Light</vt:lpstr>
      <vt:lpstr>Roboto Thin</vt:lpstr>
      <vt:lpstr>Wingdings</vt:lpstr>
      <vt:lpstr>Custom Design</vt:lpstr>
      <vt:lpstr>think-cell Folie</vt:lpstr>
      <vt:lpstr>BI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Prozess: Anforderung / Design / Develope / Operate </vt:lpstr>
      <vt:lpstr>PowerPoint Presentation</vt:lpstr>
    </vt:vector>
  </TitlesOfParts>
  <Company>EOS - Electro Optical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</dc:title>
  <dc:creator>Training</dc:creator>
  <cp:lastModifiedBy>Dorothea Lowe</cp:lastModifiedBy>
  <cp:revision>1079</cp:revision>
  <cp:lastPrinted>2020-01-15T16:08:44Z</cp:lastPrinted>
  <dcterms:created xsi:type="dcterms:W3CDTF">2016-04-04T14:54:50Z</dcterms:created>
  <dcterms:modified xsi:type="dcterms:W3CDTF">2022-01-23T13:35:23Z</dcterms:modified>
</cp:coreProperties>
</file>